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9"/>
  </p:notesMasterIdLst>
  <p:sldIdLst>
    <p:sldId id="330" r:id="rId2"/>
    <p:sldId id="373" r:id="rId3"/>
    <p:sldId id="375" r:id="rId4"/>
    <p:sldId id="374" r:id="rId5"/>
    <p:sldId id="376" r:id="rId6"/>
    <p:sldId id="410" r:id="rId7"/>
    <p:sldId id="377" r:id="rId8"/>
    <p:sldId id="378" r:id="rId9"/>
    <p:sldId id="393" r:id="rId10"/>
    <p:sldId id="332" r:id="rId11"/>
    <p:sldId id="382" r:id="rId12"/>
    <p:sldId id="391" r:id="rId13"/>
    <p:sldId id="392" r:id="rId14"/>
    <p:sldId id="386" r:id="rId15"/>
    <p:sldId id="349" r:id="rId16"/>
    <p:sldId id="402" r:id="rId17"/>
    <p:sldId id="395" r:id="rId18"/>
    <p:sldId id="396" r:id="rId19"/>
    <p:sldId id="394" r:id="rId20"/>
    <p:sldId id="352" r:id="rId21"/>
    <p:sldId id="367" r:id="rId22"/>
    <p:sldId id="353" r:id="rId23"/>
    <p:sldId id="399" r:id="rId24"/>
    <p:sldId id="401" r:id="rId25"/>
    <p:sldId id="368" r:id="rId26"/>
    <p:sldId id="397" r:id="rId27"/>
    <p:sldId id="398" r:id="rId28"/>
    <p:sldId id="400" r:id="rId29"/>
    <p:sldId id="403" r:id="rId30"/>
    <p:sldId id="404" r:id="rId31"/>
    <p:sldId id="408" r:id="rId32"/>
    <p:sldId id="409" r:id="rId33"/>
    <p:sldId id="405" r:id="rId34"/>
    <p:sldId id="406" r:id="rId35"/>
    <p:sldId id="407" r:id="rId36"/>
    <p:sldId id="329" r:id="rId37"/>
    <p:sldId id="335" r:id="rId38"/>
  </p:sldIdLst>
  <p:sldSz cx="9144000" cy="6858000" type="letter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mendez" initials="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  <a:srgbClr val="800000"/>
    <a:srgbClr val="A50021"/>
    <a:srgbClr val="990033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5524" autoAdjust="0"/>
    <p:restoredTop sz="82226" autoAdjust="0"/>
  </p:normalViewPr>
  <p:slideViewPr>
    <p:cSldViewPr>
      <p:cViewPr>
        <p:scale>
          <a:sx n="66" d="100"/>
          <a:sy n="66" d="100"/>
        </p:scale>
        <p:origin x="-195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8344B-F008-41A1-A040-0E516600722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397154A-F943-49BF-9625-CE9E3DBC8131}">
      <dgm:prSet phldrT="[Texto]" custT="1"/>
      <dgm:spPr/>
      <dgm:t>
        <a:bodyPr/>
        <a:lstStyle/>
        <a:p>
          <a:r>
            <a:rPr lang="es-CO" sz="1400" b="1" dirty="0" smtClean="0"/>
            <a:t>MEN</a:t>
          </a:r>
          <a:endParaRPr lang="es-CO" sz="1400" b="1" dirty="0"/>
        </a:p>
      </dgm:t>
    </dgm:pt>
    <dgm:pt modelId="{C1A60271-31D7-4C8D-9E05-4997508181FC}" type="parTrans" cxnId="{C5915C98-0933-4DEB-9D63-BD2436010896}">
      <dgm:prSet/>
      <dgm:spPr/>
      <dgm:t>
        <a:bodyPr/>
        <a:lstStyle/>
        <a:p>
          <a:endParaRPr lang="es-CO" b="1"/>
        </a:p>
      </dgm:t>
    </dgm:pt>
    <dgm:pt modelId="{5BA92038-058D-44EB-97FF-8667A7892061}" type="sibTrans" cxnId="{C5915C98-0933-4DEB-9D63-BD2436010896}">
      <dgm:prSet/>
      <dgm:spPr/>
      <dgm:t>
        <a:bodyPr/>
        <a:lstStyle/>
        <a:p>
          <a:endParaRPr lang="es-CO" b="1" dirty="0"/>
        </a:p>
      </dgm:t>
    </dgm:pt>
    <dgm:pt modelId="{E8B93850-AD2F-4E34-9059-D9D10C37C245}">
      <dgm:prSet phldrT="[Texto]" custT="1"/>
      <dgm:spPr/>
      <dgm:t>
        <a:bodyPr/>
        <a:lstStyle/>
        <a:p>
          <a:r>
            <a:rPr lang="es-CO" sz="1200" b="1" dirty="0" smtClean="0"/>
            <a:t>PADRES DE FAMILIA</a:t>
          </a:r>
          <a:endParaRPr lang="es-CO" sz="1200" b="1" dirty="0"/>
        </a:p>
      </dgm:t>
    </dgm:pt>
    <dgm:pt modelId="{1AF10B2F-3006-48EC-A2A8-4F03D3427763}" type="parTrans" cxnId="{F3691B45-A0CE-483E-9786-D9AB83D8FB87}">
      <dgm:prSet/>
      <dgm:spPr/>
      <dgm:t>
        <a:bodyPr/>
        <a:lstStyle/>
        <a:p>
          <a:endParaRPr lang="es-CO" b="1"/>
        </a:p>
      </dgm:t>
    </dgm:pt>
    <dgm:pt modelId="{C4C4674C-6CBD-4555-AC5B-4CFE2A0672FC}" type="sibTrans" cxnId="{F3691B45-A0CE-483E-9786-D9AB83D8FB87}">
      <dgm:prSet/>
      <dgm:spPr/>
      <dgm:t>
        <a:bodyPr/>
        <a:lstStyle/>
        <a:p>
          <a:endParaRPr lang="es-CO" b="1" dirty="0"/>
        </a:p>
      </dgm:t>
    </dgm:pt>
    <dgm:pt modelId="{65660208-4CB1-43C7-A341-6B32034A45F2}">
      <dgm:prSet phldrT="[Texto]" custT="1"/>
      <dgm:spPr/>
      <dgm:t>
        <a:bodyPr/>
        <a:lstStyle/>
        <a:p>
          <a:r>
            <a:rPr lang="es-CO" sz="1400" b="1" dirty="0" smtClean="0"/>
            <a:t>DOCENTES</a:t>
          </a:r>
          <a:endParaRPr lang="es-CO" sz="1400" b="1" dirty="0"/>
        </a:p>
      </dgm:t>
    </dgm:pt>
    <dgm:pt modelId="{1D725874-6464-48FD-8955-37E94405ECE0}" type="parTrans" cxnId="{965AF9D7-F113-4499-B1E0-834F8E2DC1D0}">
      <dgm:prSet/>
      <dgm:spPr/>
      <dgm:t>
        <a:bodyPr/>
        <a:lstStyle/>
        <a:p>
          <a:endParaRPr lang="es-CO" b="1"/>
        </a:p>
      </dgm:t>
    </dgm:pt>
    <dgm:pt modelId="{1785855C-ECD2-44CA-9792-164D1D186EA5}" type="sibTrans" cxnId="{965AF9D7-F113-4499-B1E0-834F8E2DC1D0}">
      <dgm:prSet/>
      <dgm:spPr/>
      <dgm:t>
        <a:bodyPr/>
        <a:lstStyle/>
        <a:p>
          <a:endParaRPr lang="es-CO" b="1" dirty="0"/>
        </a:p>
      </dgm:t>
    </dgm:pt>
    <dgm:pt modelId="{9D944810-1182-46C8-9B70-E5A91979BDD6}">
      <dgm:prSet phldrT="[Texto]"/>
      <dgm:spPr/>
      <dgm:t>
        <a:bodyPr/>
        <a:lstStyle/>
        <a:p>
          <a:r>
            <a:rPr lang="es-CO" b="1" dirty="0" smtClean="0"/>
            <a:t>ESTUDIANTES</a:t>
          </a:r>
          <a:endParaRPr lang="es-CO" b="1" dirty="0"/>
        </a:p>
      </dgm:t>
    </dgm:pt>
    <dgm:pt modelId="{433621E4-B0DA-452B-9B3A-A11855A4F1CD}" type="parTrans" cxnId="{2A8BF53B-63C2-42EE-9E35-EA89E3400184}">
      <dgm:prSet/>
      <dgm:spPr/>
      <dgm:t>
        <a:bodyPr/>
        <a:lstStyle/>
        <a:p>
          <a:endParaRPr lang="es-CO" b="1"/>
        </a:p>
      </dgm:t>
    </dgm:pt>
    <dgm:pt modelId="{C2A6B587-6093-439F-8B99-3917B763FE6E}" type="sibTrans" cxnId="{2A8BF53B-63C2-42EE-9E35-EA89E3400184}">
      <dgm:prSet/>
      <dgm:spPr/>
      <dgm:t>
        <a:bodyPr/>
        <a:lstStyle/>
        <a:p>
          <a:endParaRPr lang="es-CO" b="1" dirty="0"/>
        </a:p>
      </dgm:t>
    </dgm:pt>
    <dgm:pt modelId="{524F178F-FF31-4F72-8F2A-97190EB58149}">
      <dgm:prSet phldrT="[Texto]" custT="1"/>
      <dgm:spPr/>
      <dgm:t>
        <a:bodyPr/>
        <a:lstStyle/>
        <a:p>
          <a:r>
            <a:rPr lang="es-CO" sz="1600" b="1" dirty="0" smtClean="0"/>
            <a:t>E.E</a:t>
          </a:r>
          <a:endParaRPr lang="es-CO" sz="1600" b="1" dirty="0"/>
        </a:p>
      </dgm:t>
    </dgm:pt>
    <dgm:pt modelId="{9856B337-5F2E-4E8C-BEAE-88DDF1208BBE}" type="parTrans" cxnId="{B977C25D-7448-49FD-AF14-11FD370BE6D6}">
      <dgm:prSet/>
      <dgm:spPr/>
      <dgm:t>
        <a:bodyPr/>
        <a:lstStyle/>
        <a:p>
          <a:endParaRPr lang="es-CO" b="1"/>
        </a:p>
      </dgm:t>
    </dgm:pt>
    <dgm:pt modelId="{B3B715DD-581A-4CEB-A0AF-85C21007FD13}" type="sibTrans" cxnId="{B977C25D-7448-49FD-AF14-11FD370BE6D6}">
      <dgm:prSet/>
      <dgm:spPr/>
      <dgm:t>
        <a:bodyPr/>
        <a:lstStyle/>
        <a:p>
          <a:endParaRPr lang="es-CO" b="1" dirty="0"/>
        </a:p>
      </dgm:t>
    </dgm:pt>
    <dgm:pt modelId="{238CF68A-8328-411A-809D-853DF7791EB5}">
      <dgm:prSet phldrT="[Texto]" custT="1"/>
      <dgm:spPr/>
      <dgm:t>
        <a:bodyPr/>
        <a:lstStyle/>
        <a:p>
          <a:r>
            <a:rPr lang="es-CO" sz="1400" b="1" dirty="0" smtClean="0"/>
            <a:t>SED</a:t>
          </a:r>
          <a:endParaRPr lang="es-CO" sz="1400" b="1" dirty="0"/>
        </a:p>
      </dgm:t>
    </dgm:pt>
    <dgm:pt modelId="{BC3AFB7A-422B-4BD5-8FFA-4258B6041FC1}" type="parTrans" cxnId="{CB2AC598-9CC6-4868-920A-988CD2A979C0}">
      <dgm:prSet/>
      <dgm:spPr/>
      <dgm:t>
        <a:bodyPr/>
        <a:lstStyle/>
        <a:p>
          <a:endParaRPr lang="es-CO" b="1"/>
        </a:p>
      </dgm:t>
    </dgm:pt>
    <dgm:pt modelId="{05C5CCE4-3286-4682-8005-A8FCE490627D}" type="sibTrans" cxnId="{CB2AC598-9CC6-4868-920A-988CD2A979C0}">
      <dgm:prSet/>
      <dgm:spPr/>
      <dgm:t>
        <a:bodyPr/>
        <a:lstStyle/>
        <a:p>
          <a:endParaRPr lang="es-CO" b="1" dirty="0"/>
        </a:p>
      </dgm:t>
    </dgm:pt>
    <dgm:pt modelId="{30653385-82EE-431D-BC6A-9D590CC01ED0}" type="pres">
      <dgm:prSet presAssocID="{7478344B-F008-41A1-A040-0E51660072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A04F0F4-F29F-4C72-A8B7-3FF6EEA763F9}" type="pres">
      <dgm:prSet presAssocID="{3397154A-F943-49BF-9625-CE9E3DBC813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705C4D-0AAE-4F89-9375-A711FB83C174}" type="pres">
      <dgm:prSet presAssocID="{5BA92038-058D-44EB-97FF-8667A7892061}" presName="sibTrans" presStyleLbl="sibTrans2D1" presStyleIdx="0" presStyleCnt="6"/>
      <dgm:spPr/>
      <dgm:t>
        <a:bodyPr/>
        <a:lstStyle/>
        <a:p>
          <a:endParaRPr lang="es-CO"/>
        </a:p>
      </dgm:t>
    </dgm:pt>
    <dgm:pt modelId="{79EB1EE9-94CA-4102-BAEA-22C03B61EDA9}" type="pres">
      <dgm:prSet presAssocID="{5BA92038-058D-44EB-97FF-8667A7892061}" presName="connectorText" presStyleLbl="sibTrans2D1" presStyleIdx="0" presStyleCnt="6"/>
      <dgm:spPr/>
      <dgm:t>
        <a:bodyPr/>
        <a:lstStyle/>
        <a:p>
          <a:endParaRPr lang="es-CO"/>
        </a:p>
      </dgm:t>
    </dgm:pt>
    <dgm:pt modelId="{6D8E5071-DF9C-4010-B6E6-32729AA52254}" type="pres">
      <dgm:prSet presAssocID="{E8B93850-AD2F-4E34-9059-D9D10C37C2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A5C009-2EB5-4949-BBC4-0FD0012696AB}" type="pres">
      <dgm:prSet presAssocID="{C4C4674C-6CBD-4555-AC5B-4CFE2A0672FC}" presName="sibTrans" presStyleLbl="sibTrans2D1" presStyleIdx="1" presStyleCnt="6"/>
      <dgm:spPr/>
      <dgm:t>
        <a:bodyPr/>
        <a:lstStyle/>
        <a:p>
          <a:endParaRPr lang="es-CO"/>
        </a:p>
      </dgm:t>
    </dgm:pt>
    <dgm:pt modelId="{601AF518-E4E5-485B-AC2B-7150D8DC9A44}" type="pres">
      <dgm:prSet presAssocID="{C4C4674C-6CBD-4555-AC5B-4CFE2A0672FC}" presName="connectorText" presStyleLbl="sibTrans2D1" presStyleIdx="1" presStyleCnt="6"/>
      <dgm:spPr/>
      <dgm:t>
        <a:bodyPr/>
        <a:lstStyle/>
        <a:p>
          <a:endParaRPr lang="es-CO"/>
        </a:p>
      </dgm:t>
    </dgm:pt>
    <dgm:pt modelId="{052A3CA2-3F51-4E1B-8BC2-05A26A671CE9}" type="pres">
      <dgm:prSet presAssocID="{65660208-4CB1-43C7-A341-6B32034A45F2}" presName="node" presStyleLbl="node1" presStyleIdx="2" presStyleCnt="6" custScaleX="108488" custScaleY="1042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F69C0A-8A1A-4FDA-B3C8-A6A43AB4A683}" type="pres">
      <dgm:prSet presAssocID="{1785855C-ECD2-44CA-9792-164D1D186EA5}" presName="sibTrans" presStyleLbl="sibTrans2D1" presStyleIdx="2" presStyleCnt="6"/>
      <dgm:spPr/>
      <dgm:t>
        <a:bodyPr/>
        <a:lstStyle/>
        <a:p>
          <a:endParaRPr lang="es-CO"/>
        </a:p>
      </dgm:t>
    </dgm:pt>
    <dgm:pt modelId="{3E09BE14-B9A5-4116-8575-55EA7856CFB8}" type="pres">
      <dgm:prSet presAssocID="{1785855C-ECD2-44CA-9792-164D1D186EA5}" presName="connectorText" presStyleLbl="sibTrans2D1" presStyleIdx="2" presStyleCnt="6"/>
      <dgm:spPr/>
      <dgm:t>
        <a:bodyPr/>
        <a:lstStyle/>
        <a:p>
          <a:endParaRPr lang="es-CO"/>
        </a:p>
      </dgm:t>
    </dgm:pt>
    <dgm:pt modelId="{6EC01EC1-A774-4ABB-8896-094B78C66BB7}" type="pres">
      <dgm:prSet presAssocID="{9D944810-1182-46C8-9B70-E5A91979BDD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A0BC32-3919-4D71-8198-4098C6DF55A4}" type="pres">
      <dgm:prSet presAssocID="{C2A6B587-6093-439F-8B99-3917B763FE6E}" presName="sibTrans" presStyleLbl="sibTrans2D1" presStyleIdx="3" presStyleCnt="6"/>
      <dgm:spPr/>
      <dgm:t>
        <a:bodyPr/>
        <a:lstStyle/>
        <a:p>
          <a:endParaRPr lang="es-CO"/>
        </a:p>
      </dgm:t>
    </dgm:pt>
    <dgm:pt modelId="{5B9F3CFD-5719-497F-B940-893F7834746A}" type="pres">
      <dgm:prSet presAssocID="{C2A6B587-6093-439F-8B99-3917B763FE6E}" presName="connectorText" presStyleLbl="sibTrans2D1" presStyleIdx="3" presStyleCnt="6"/>
      <dgm:spPr/>
      <dgm:t>
        <a:bodyPr/>
        <a:lstStyle/>
        <a:p>
          <a:endParaRPr lang="es-CO"/>
        </a:p>
      </dgm:t>
    </dgm:pt>
    <dgm:pt modelId="{F848044D-9727-4EAD-8C51-769DCA0C9642}" type="pres">
      <dgm:prSet presAssocID="{524F178F-FF31-4F72-8F2A-97190EB58149}" presName="node" presStyleLbl="node1" presStyleIdx="4" presStyleCnt="6" custRadScaleRad="102053" custRadScaleInc="-20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19E24B-B629-4E13-9BC1-5F00EB45B5AD}" type="pres">
      <dgm:prSet presAssocID="{B3B715DD-581A-4CEB-A0AF-85C21007FD13}" presName="sibTrans" presStyleLbl="sibTrans2D1" presStyleIdx="4" presStyleCnt="6"/>
      <dgm:spPr/>
      <dgm:t>
        <a:bodyPr/>
        <a:lstStyle/>
        <a:p>
          <a:endParaRPr lang="es-CO"/>
        </a:p>
      </dgm:t>
    </dgm:pt>
    <dgm:pt modelId="{53D25D0E-78EF-4760-961D-9F01C1E165F8}" type="pres">
      <dgm:prSet presAssocID="{B3B715DD-581A-4CEB-A0AF-85C21007FD13}" presName="connectorText" presStyleLbl="sibTrans2D1" presStyleIdx="4" presStyleCnt="6"/>
      <dgm:spPr/>
      <dgm:t>
        <a:bodyPr/>
        <a:lstStyle/>
        <a:p>
          <a:endParaRPr lang="es-CO"/>
        </a:p>
      </dgm:t>
    </dgm:pt>
    <dgm:pt modelId="{8B2262CE-45E6-4D50-A459-8E9D6F6947C2}" type="pres">
      <dgm:prSet presAssocID="{238CF68A-8328-411A-809D-853DF7791EB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B174E2-1124-4D2B-8F43-AA9239E77ACE}" type="pres">
      <dgm:prSet presAssocID="{05C5CCE4-3286-4682-8005-A8FCE490627D}" presName="sibTrans" presStyleLbl="sibTrans2D1" presStyleIdx="5" presStyleCnt="6"/>
      <dgm:spPr/>
      <dgm:t>
        <a:bodyPr/>
        <a:lstStyle/>
        <a:p>
          <a:endParaRPr lang="es-CO"/>
        </a:p>
      </dgm:t>
    </dgm:pt>
    <dgm:pt modelId="{CEFCC02F-5C70-461F-9009-C059E6913B26}" type="pres">
      <dgm:prSet presAssocID="{05C5CCE4-3286-4682-8005-A8FCE490627D}" presName="connectorText" presStyleLbl="sibTrans2D1" presStyleIdx="5" presStyleCnt="6"/>
      <dgm:spPr/>
      <dgm:t>
        <a:bodyPr/>
        <a:lstStyle/>
        <a:p>
          <a:endParaRPr lang="es-CO"/>
        </a:p>
      </dgm:t>
    </dgm:pt>
  </dgm:ptLst>
  <dgm:cxnLst>
    <dgm:cxn modelId="{B977C25D-7448-49FD-AF14-11FD370BE6D6}" srcId="{7478344B-F008-41A1-A040-0E516600722D}" destId="{524F178F-FF31-4F72-8F2A-97190EB58149}" srcOrd="4" destOrd="0" parTransId="{9856B337-5F2E-4E8C-BEAE-88DDF1208BBE}" sibTransId="{B3B715DD-581A-4CEB-A0AF-85C21007FD13}"/>
    <dgm:cxn modelId="{965AF9D7-F113-4499-B1E0-834F8E2DC1D0}" srcId="{7478344B-F008-41A1-A040-0E516600722D}" destId="{65660208-4CB1-43C7-A341-6B32034A45F2}" srcOrd="2" destOrd="0" parTransId="{1D725874-6464-48FD-8955-37E94405ECE0}" sibTransId="{1785855C-ECD2-44CA-9792-164D1D186EA5}"/>
    <dgm:cxn modelId="{C11A9367-D500-41A8-9E18-8F89BA92C95A}" type="presOf" srcId="{238CF68A-8328-411A-809D-853DF7791EB5}" destId="{8B2262CE-45E6-4D50-A459-8E9D6F6947C2}" srcOrd="0" destOrd="0" presId="urn:microsoft.com/office/officeart/2005/8/layout/cycle2"/>
    <dgm:cxn modelId="{AB79DF25-8EAD-4D48-BFF2-047EBA48FE35}" type="presOf" srcId="{1785855C-ECD2-44CA-9792-164D1D186EA5}" destId="{3E09BE14-B9A5-4116-8575-55EA7856CFB8}" srcOrd="1" destOrd="0" presId="urn:microsoft.com/office/officeart/2005/8/layout/cycle2"/>
    <dgm:cxn modelId="{F3691B45-A0CE-483E-9786-D9AB83D8FB87}" srcId="{7478344B-F008-41A1-A040-0E516600722D}" destId="{E8B93850-AD2F-4E34-9059-D9D10C37C245}" srcOrd="1" destOrd="0" parTransId="{1AF10B2F-3006-48EC-A2A8-4F03D3427763}" sibTransId="{C4C4674C-6CBD-4555-AC5B-4CFE2A0672FC}"/>
    <dgm:cxn modelId="{D873AA52-1D4E-4BDA-AF4E-7427B32B0E5D}" type="presOf" srcId="{9D944810-1182-46C8-9B70-E5A91979BDD6}" destId="{6EC01EC1-A774-4ABB-8896-094B78C66BB7}" srcOrd="0" destOrd="0" presId="urn:microsoft.com/office/officeart/2005/8/layout/cycle2"/>
    <dgm:cxn modelId="{FC0133FC-3367-403F-8718-2AADD58DE3C2}" type="presOf" srcId="{B3B715DD-581A-4CEB-A0AF-85C21007FD13}" destId="{0919E24B-B629-4E13-9BC1-5F00EB45B5AD}" srcOrd="0" destOrd="0" presId="urn:microsoft.com/office/officeart/2005/8/layout/cycle2"/>
    <dgm:cxn modelId="{2809EB67-9E26-47F2-857F-FD3ADC3706C2}" type="presOf" srcId="{1785855C-ECD2-44CA-9792-164D1D186EA5}" destId="{79F69C0A-8A1A-4FDA-B3C8-A6A43AB4A683}" srcOrd="0" destOrd="0" presId="urn:microsoft.com/office/officeart/2005/8/layout/cycle2"/>
    <dgm:cxn modelId="{CB2AC598-9CC6-4868-920A-988CD2A979C0}" srcId="{7478344B-F008-41A1-A040-0E516600722D}" destId="{238CF68A-8328-411A-809D-853DF7791EB5}" srcOrd="5" destOrd="0" parTransId="{BC3AFB7A-422B-4BD5-8FFA-4258B6041FC1}" sibTransId="{05C5CCE4-3286-4682-8005-A8FCE490627D}"/>
    <dgm:cxn modelId="{78204A90-4ABB-477E-93C7-93FADEAFF0D0}" type="presOf" srcId="{05C5CCE4-3286-4682-8005-A8FCE490627D}" destId="{3FB174E2-1124-4D2B-8F43-AA9239E77ACE}" srcOrd="0" destOrd="0" presId="urn:microsoft.com/office/officeart/2005/8/layout/cycle2"/>
    <dgm:cxn modelId="{FCE156B2-BE45-4B07-8FC9-2445ECBDF781}" type="presOf" srcId="{E8B93850-AD2F-4E34-9059-D9D10C37C245}" destId="{6D8E5071-DF9C-4010-B6E6-32729AA52254}" srcOrd="0" destOrd="0" presId="urn:microsoft.com/office/officeart/2005/8/layout/cycle2"/>
    <dgm:cxn modelId="{34BC7B1B-BF0C-463F-8855-BEBDCF3A5919}" type="presOf" srcId="{5BA92038-058D-44EB-97FF-8667A7892061}" destId="{79EB1EE9-94CA-4102-BAEA-22C03B61EDA9}" srcOrd="1" destOrd="0" presId="urn:microsoft.com/office/officeart/2005/8/layout/cycle2"/>
    <dgm:cxn modelId="{CAA7D913-F299-48EC-B12F-22CB06FA8979}" type="presOf" srcId="{3397154A-F943-49BF-9625-CE9E3DBC8131}" destId="{3A04F0F4-F29F-4C72-A8B7-3FF6EEA763F9}" srcOrd="0" destOrd="0" presId="urn:microsoft.com/office/officeart/2005/8/layout/cycle2"/>
    <dgm:cxn modelId="{FD92B5E5-C58C-4A10-B8D7-37E4E6781AA1}" type="presOf" srcId="{C4C4674C-6CBD-4555-AC5B-4CFE2A0672FC}" destId="{7CA5C009-2EB5-4949-BBC4-0FD0012696AB}" srcOrd="0" destOrd="0" presId="urn:microsoft.com/office/officeart/2005/8/layout/cycle2"/>
    <dgm:cxn modelId="{2A8BF53B-63C2-42EE-9E35-EA89E3400184}" srcId="{7478344B-F008-41A1-A040-0E516600722D}" destId="{9D944810-1182-46C8-9B70-E5A91979BDD6}" srcOrd="3" destOrd="0" parTransId="{433621E4-B0DA-452B-9B3A-A11855A4F1CD}" sibTransId="{C2A6B587-6093-439F-8B99-3917B763FE6E}"/>
    <dgm:cxn modelId="{576FAB84-5152-4055-AE4D-729EBF4D7223}" type="presOf" srcId="{5BA92038-058D-44EB-97FF-8667A7892061}" destId="{4F705C4D-0AAE-4F89-9375-A711FB83C174}" srcOrd="0" destOrd="0" presId="urn:microsoft.com/office/officeart/2005/8/layout/cycle2"/>
    <dgm:cxn modelId="{669F5D5F-35B9-4C0E-BEBF-6085A3674F15}" type="presOf" srcId="{65660208-4CB1-43C7-A341-6B32034A45F2}" destId="{052A3CA2-3F51-4E1B-8BC2-05A26A671CE9}" srcOrd="0" destOrd="0" presId="urn:microsoft.com/office/officeart/2005/8/layout/cycle2"/>
    <dgm:cxn modelId="{83003F2F-C70F-4204-89AE-649323AB2C2A}" type="presOf" srcId="{C2A6B587-6093-439F-8B99-3917B763FE6E}" destId="{C6A0BC32-3919-4D71-8198-4098C6DF55A4}" srcOrd="0" destOrd="0" presId="urn:microsoft.com/office/officeart/2005/8/layout/cycle2"/>
    <dgm:cxn modelId="{C5915C98-0933-4DEB-9D63-BD2436010896}" srcId="{7478344B-F008-41A1-A040-0E516600722D}" destId="{3397154A-F943-49BF-9625-CE9E3DBC8131}" srcOrd="0" destOrd="0" parTransId="{C1A60271-31D7-4C8D-9E05-4997508181FC}" sibTransId="{5BA92038-058D-44EB-97FF-8667A7892061}"/>
    <dgm:cxn modelId="{AFC039FF-22E1-46F3-AC7E-775409537BBD}" type="presOf" srcId="{B3B715DD-581A-4CEB-A0AF-85C21007FD13}" destId="{53D25D0E-78EF-4760-961D-9F01C1E165F8}" srcOrd="1" destOrd="0" presId="urn:microsoft.com/office/officeart/2005/8/layout/cycle2"/>
    <dgm:cxn modelId="{F6A2752B-9AB5-445C-9700-62DA7134EC1E}" type="presOf" srcId="{05C5CCE4-3286-4682-8005-A8FCE490627D}" destId="{CEFCC02F-5C70-461F-9009-C059E6913B26}" srcOrd="1" destOrd="0" presId="urn:microsoft.com/office/officeart/2005/8/layout/cycle2"/>
    <dgm:cxn modelId="{44096C4F-CF4C-420A-BC12-55E16FC11505}" type="presOf" srcId="{524F178F-FF31-4F72-8F2A-97190EB58149}" destId="{F848044D-9727-4EAD-8C51-769DCA0C9642}" srcOrd="0" destOrd="0" presId="urn:microsoft.com/office/officeart/2005/8/layout/cycle2"/>
    <dgm:cxn modelId="{842C93A8-68ED-4823-87CD-53E9B64384F9}" type="presOf" srcId="{C2A6B587-6093-439F-8B99-3917B763FE6E}" destId="{5B9F3CFD-5719-497F-B940-893F7834746A}" srcOrd="1" destOrd="0" presId="urn:microsoft.com/office/officeart/2005/8/layout/cycle2"/>
    <dgm:cxn modelId="{85D140E6-FC7E-4EB7-A531-7002C7C7915B}" type="presOf" srcId="{C4C4674C-6CBD-4555-AC5B-4CFE2A0672FC}" destId="{601AF518-E4E5-485B-AC2B-7150D8DC9A44}" srcOrd="1" destOrd="0" presId="urn:microsoft.com/office/officeart/2005/8/layout/cycle2"/>
    <dgm:cxn modelId="{5C12D08A-5654-48A3-B2C5-F63601F8165E}" type="presOf" srcId="{7478344B-F008-41A1-A040-0E516600722D}" destId="{30653385-82EE-431D-BC6A-9D590CC01ED0}" srcOrd="0" destOrd="0" presId="urn:microsoft.com/office/officeart/2005/8/layout/cycle2"/>
    <dgm:cxn modelId="{6246C3A5-64C2-4772-9FEF-700375113F9D}" type="presParOf" srcId="{30653385-82EE-431D-BC6A-9D590CC01ED0}" destId="{3A04F0F4-F29F-4C72-A8B7-3FF6EEA763F9}" srcOrd="0" destOrd="0" presId="urn:microsoft.com/office/officeart/2005/8/layout/cycle2"/>
    <dgm:cxn modelId="{AC2429A3-AA91-4847-86C3-6974284C9481}" type="presParOf" srcId="{30653385-82EE-431D-BC6A-9D590CC01ED0}" destId="{4F705C4D-0AAE-4F89-9375-A711FB83C174}" srcOrd="1" destOrd="0" presId="urn:microsoft.com/office/officeart/2005/8/layout/cycle2"/>
    <dgm:cxn modelId="{2B9B21E9-FE22-4952-A491-695D58172F15}" type="presParOf" srcId="{4F705C4D-0AAE-4F89-9375-A711FB83C174}" destId="{79EB1EE9-94CA-4102-BAEA-22C03B61EDA9}" srcOrd="0" destOrd="0" presId="urn:microsoft.com/office/officeart/2005/8/layout/cycle2"/>
    <dgm:cxn modelId="{33142337-00D8-4D9F-89ED-5A023C5F95A3}" type="presParOf" srcId="{30653385-82EE-431D-BC6A-9D590CC01ED0}" destId="{6D8E5071-DF9C-4010-B6E6-32729AA52254}" srcOrd="2" destOrd="0" presId="urn:microsoft.com/office/officeart/2005/8/layout/cycle2"/>
    <dgm:cxn modelId="{92CAD3C2-ACC8-4C7A-992C-84202AFBBE7C}" type="presParOf" srcId="{30653385-82EE-431D-BC6A-9D590CC01ED0}" destId="{7CA5C009-2EB5-4949-BBC4-0FD0012696AB}" srcOrd="3" destOrd="0" presId="urn:microsoft.com/office/officeart/2005/8/layout/cycle2"/>
    <dgm:cxn modelId="{94979D2F-ECD2-4889-9450-1BAD1F9A597D}" type="presParOf" srcId="{7CA5C009-2EB5-4949-BBC4-0FD0012696AB}" destId="{601AF518-E4E5-485B-AC2B-7150D8DC9A44}" srcOrd="0" destOrd="0" presId="urn:microsoft.com/office/officeart/2005/8/layout/cycle2"/>
    <dgm:cxn modelId="{C69E8609-834D-4C31-96A5-E28855434FDE}" type="presParOf" srcId="{30653385-82EE-431D-BC6A-9D590CC01ED0}" destId="{052A3CA2-3F51-4E1B-8BC2-05A26A671CE9}" srcOrd="4" destOrd="0" presId="urn:microsoft.com/office/officeart/2005/8/layout/cycle2"/>
    <dgm:cxn modelId="{74E57DD5-C492-4315-B91D-DB2A1695DB3E}" type="presParOf" srcId="{30653385-82EE-431D-BC6A-9D590CC01ED0}" destId="{79F69C0A-8A1A-4FDA-B3C8-A6A43AB4A683}" srcOrd="5" destOrd="0" presId="urn:microsoft.com/office/officeart/2005/8/layout/cycle2"/>
    <dgm:cxn modelId="{4ED6D77A-5602-4279-97E2-96A0B30006EB}" type="presParOf" srcId="{79F69C0A-8A1A-4FDA-B3C8-A6A43AB4A683}" destId="{3E09BE14-B9A5-4116-8575-55EA7856CFB8}" srcOrd="0" destOrd="0" presId="urn:microsoft.com/office/officeart/2005/8/layout/cycle2"/>
    <dgm:cxn modelId="{3CE72D01-9413-4EF6-A711-4C59D8AB0164}" type="presParOf" srcId="{30653385-82EE-431D-BC6A-9D590CC01ED0}" destId="{6EC01EC1-A774-4ABB-8896-094B78C66BB7}" srcOrd="6" destOrd="0" presId="urn:microsoft.com/office/officeart/2005/8/layout/cycle2"/>
    <dgm:cxn modelId="{6F0B22F9-205E-4301-B160-A97D9B0B5A45}" type="presParOf" srcId="{30653385-82EE-431D-BC6A-9D590CC01ED0}" destId="{C6A0BC32-3919-4D71-8198-4098C6DF55A4}" srcOrd="7" destOrd="0" presId="urn:microsoft.com/office/officeart/2005/8/layout/cycle2"/>
    <dgm:cxn modelId="{639201FB-B35E-4D90-9531-7136E4A88543}" type="presParOf" srcId="{C6A0BC32-3919-4D71-8198-4098C6DF55A4}" destId="{5B9F3CFD-5719-497F-B940-893F7834746A}" srcOrd="0" destOrd="0" presId="urn:microsoft.com/office/officeart/2005/8/layout/cycle2"/>
    <dgm:cxn modelId="{FCBDEA43-1574-4DAB-BAEA-612657A26F6F}" type="presParOf" srcId="{30653385-82EE-431D-BC6A-9D590CC01ED0}" destId="{F848044D-9727-4EAD-8C51-769DCA0C9642}" srcOrd="8" destOrd="0" presId="urn:microsoft.com/office/officeart/2005/8/layout/cycle2"/>
    <dgm:cxn modelId="{477D50AA-0B28-4621-9DA4-E996C86DA8E6}" type="presParOf" srcId="{30653385-82EE-431D-BC6A-9D590CC01ED0}" destId="{0919E24B-B629-4E13-9BC1-5F00EB45B5AD}" srcOrd="9" destOrd="0" presId="urn:microsoft.com/office/officeart/2005/8/layout/cycle2"/>
    <dgm:cxn modelId="{371BD04F-ECAB-485C-ABDD-63313E8B91E4}" type="presParOf" srcId="{0919E24B-B629-4E13-9BC1-5F00EB45B5AD}" destId="{53D25D0E-78EF-4760-961D-9F01C1E165F8}" srcOrd="0" destOrd="0" presId="urn:microsoft.com/office/officeart/2005/8/layout/cycle2"/>
    <dgm:cxn modelId="{2A266D09-29E4-4BD0-A02A-75F1C604E388}" type="presParOf" srcId="{30653385-82EE-431D-BC6A-9D590CC01ED0}" destId="{8B2262CE-45E6-4D50-A459-8E9D6F6947C2}" srcOrd="10" destOrd="0" presId="urn:microsoft.com/office/officeart/2005/8/layout/cycle2"/>
    <dgm:cxn modelId="{98A19C0A-1145-42C7-B333-D65ACB40FF3B}" type="presParOf" srcId="{30653385-82EE-431D-BC6A-9D590CC01ED0}" destId="{3FB174E2-1124-4D2B-8F43-AA9239E77ACE}" srcOrd="11" destOrd="0" presId="urn:microsoft.com/office/officeart/2005/8/layout/cycle2"/>
    <dgm:cxn modelId="{201ACE5A-4DEB-47F6-AFF1-2A1068D95B28}" type="presParOf" srcId="{3FB174E2-1124-4D2B-8F43-AA9239E77ACE}" destId="{CEFCC02F-5C70-461F-9009-C059E6913B2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BBE78-747A-482E-B717-AF7D99EF24B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63D60650-D595-4593-ACC8-F701790EAA6F}">
      <dgm:prSet phldrT="[Texto]" custT="1"/>
      <dgm:spPr/>
      <dgm:t>
        <a:bodyPr/>
        <a:lstStyle/>
        <a:p>
          <a:r>
            <a:rPr lang="es-CO" sz="1400" dirty="0" smtClean="0"/>
            <a:t>CONOCIMIENTOS</a:t>
          </a:r>
          <a:endParaRPr lang="es-CO" sz="1400" dirty="0"/>
        </a:p>
      </dgm:t>
    </dgm:pt>
    <dgm:pt modelId="{9F43B308-8EE8-4DE8-8CDC-4388E95091A2}" type="parTrans" cxnId="{594D4910-5132-42EC-A9DE-8096E76B9BBD}">
      <dgm:prSet/>
      <dgm:spPr/>
      <dgm:t>
        <a:bodyPr/>
        <a:lstStyle/>
        <a:p>
          <a:endParaRPr lang="es-CO" sz="1400"/>
        </a:p>
      </dgm:t>
    </dgm:pt>
    <dgm:pt modelId="{A2A6571D-CB4D-41B9-9E40-6BF316C63B9C}" type="sibTrans" cxnId="{594D4910-5132-42EC-A9DE-8096E76B9BBD}">
      <dgm:prSet/>
      <dgm:spPr/>
      <dgm:t>
        <a:bodyPr/>
        <a:lstStyle/>
        <a:p>
          <a:endParaRPr lang="es-CO" sz="1400"/>
        </a:p>
      </dgm:t>
    </dgm:pt>
    <dgm:pt modelId="{466F47BD-67E1-4683-9CA6-863AFFE1DEC8}">
      <dgm:prSet phldrT="[Texto]" custT="1"/>
      <dgm:spPr/>
      <dgm:t>
        <a:bodyPr/>
        <a:lstStyle/>
        <a:p>
          <a:r>
            <a:rPr lang="es-CO" sz="1600" b="0" i="0" dirty="0" smtClean="0"/>
            <a:t>Del vocabulario, gramática y funciones del lenguaje. Esto supone ser consciente de los tipos de interacción verbal, de una serie de textos literarios y no literarios, de las características de los estilos y registros de la lengua y de la diversidad del lenguaje y de la comunicación en función del contexto</a:t>
          </a:r>
          <a:endParaRPr lang="es-CO" sz="1600" dirty="0"/>
        </a:p>
      </dgm:t>
    </dgm:pt>
    <dgm:pt modelId="{756E893B-7BCD-4493-B526-C80D06E2592D}" type="parTrans" cxnId="{8DDD785D-34EE-40B2-9F21-4E7ED2B1B2DA}">
      <dgm:prSet/>
      <dgm:spPr/>
      <dgm:t>
        <a:bodyPr/>
        <a:lstStyle/>
        <a:p>
          <a:endParaRPr lang="es-CO" sz="1400"/>
        </a:p>
      </dgm:t>
    </dgm:pt>
    <dgm:pt modelId="{EABCF31E-0C83-4C5E-9EDB-FD19582C3423}" type="sibTrans" cxnId="{8DDD785D-34EE-40B2-9F21-4E7ED2B1B2DA}">
      <dgm:prSet/>
      <dgm:spPr/>
      <dgm:t>
        <a:bodyPr/>
        <a:lstStyle/>
        <a:p>
          <a:endParaRPr lang="es-CO" sz="1400"/>
        </a:p>
      </dgm:t>
    </dgm:pt>
    <dgm:pt modelId="{80227253-314D-4D70-BFAE-E74B959EF812}">
      <dgm:prSet phldrT="[Texto]" custT="1"/>
      <dgm:spPr/>
      <dgm:t>
        <a:bodyPr/>
        <a:lstStyle/>
        <a:p>
          <a:r>
            <a:rPr lang="es-CO" sz="1400" dirty="0" smtClean="0"/>
            <a:t>HABLIDADES</a:t>
          </a:r>
          <a:endParaRPr lang="es-CO" sz="1400" dirty="0"/>
        </a:p>
      </dgm:t>
    </dgm:pt>
    <dgm:pt modelId="{7AB45292-89F2-422A-A32C-4A9986325DC0}" type="parTrans" cxnId="{59C25456-7804-4A6F-A832-B4453BCDE24D}">
      <dgm:prSet/>
      <dgm:spPr/>
      <dgm:t>
        <a:bodyPr/>
        <a:lstStyle/>
        <a:p>
          <a:endParaRPr lang="es-CO" sz="1400"/>
        </a:p>
      </dgm:t>
    </dgm:pt>
    <dgm:pt modelId="{41F5CCCC-C4B9-41AF-B030-A21D905A3354}" type="sibTrans" cxnId="{59C25456-7804-4A6F-A832-B4453BCDE24D}">
      <dgm:prSet/>
      <dgm:spPr/>
      <dgm:t>
        <a:bodyPr/>
        <a:lstStyle/>
        <a:p>
          <a:endParaRPr lang="es-CO" sz="1400"/>
        </a:p>
      </dgm:t>
    </dgm:pt>
    <dgm:pt modelId="{D2663AA1-7173-4FF7-AB9C-3F23C6F47D7B}">
      <dgm:prSet phldrT="[Texto]" custT="1"/>
      <dgm:spPr/>
      <dgm:t>
        <a:bodyPr/>
        <a:lstStyle/>
        <a:p>
          <a:pPr algn="just"/>
          <a:r>
            <a:rPr lang="es-CO" sz="1600" b="0" i="0" dirty="0" smtClean="0"/>
            <a:t>Para distinguir y utilizar distintos textos, buscar, recopilar y procesar información, utilizar herramientas de ayuda y formular y expresar los propios argumentos orales y escritos de modo convincente y adecuado al contexto.</a:t>
          </a:r>
          <a:endParaRPr lang="es-CO" sz="1600" dirty="0"/>
        </a:p>
      </dgm:t>
    </dgm:pt>
    <dgm:pt modelId="{A3D74578-EB5D-4A9D-8947-D33866974F61}" type="parTrans" cxnId="{6B91612A-B087-471F-BC13-F37342000C33}">
      <dgm:prSet/>
      <dgm:spPr/>
      <dgm:t>
        <a:bodyPr/>
        <a:lstStyle/>
        <a:p>
          <a:endParaRPr lang="es-CO" sz="1400"/>
        </a:p>
      </dgm:t>
    </dgm:pt>
    <dgm:pt modelId="{412CE26C-D6DB-427A-9DC3-4DE89736C4B3}" type="sibTrans" cxnId="{6B91612A-B087-471F-BC13-F37342000C33}">
      <dgm:prSet/>
      <dgm:spPr/>
      <dgm:t>
        <a:bodyPr/>
        <a:lstStyle/>
        <a:p>
          <a:endParaRPr lang="es-CO" sz="1400"/>
        </a:p>
      </dgm:t>
    </dgm:pt>
    <dgm:pt modelId="{38B6CAF3-1DDF-4426-A1A9-00B1DC74B238}">
      <dgm:prSet phldrT="[Texto]" custT="1"/>
      <dgm:spPr/>
      <dgm:t>
        <a:bodyPr/>
        <a:lstStyle/>
        <a:p>
          <a:r>
            <a:rPr lang="es-CO" sz="1400" dirty="0" smtClean="0"/>
            <a:t>ACTITUDES</a:t>
          </a:r>
          <a:endParaRPr lang="es-CO" sz="1400" dirty="0"/>
        </a:p>
      </dgm:t>
    </dgm:pt>
    <dgm:pt modelId="{9C7F8086-F434-443D-9388-13A5C3CBC5AB}" type="parTrans" cxnId="{9A9D2EF9-A41B-41E9-8780-D91C4184430E}">
      <dgm:prSet/>
      <dgm:spPr/>
      <dgm:t>
        <a:bodyPr/>
        <a:lstStyle/>
        <a:p>
          <a:endParaRPr lang="es-CO" sz="1400"/>
        </a:p>
      </dgm:t>
    </dgm:pt>
    <dgm:pt modelId="{17496258-2D42-4676-87B6-7802B05890E6}" type="sibTrans" cxnId="{9A9D2EF9-A41B-41E9-8780-D91C4184430E}">
      <dgm:prSet/>
      <dgm:spPr/>
      <dgm:t>
        <a:bodyPr/>
        <a:lstStyle/>
        <a:p>
          <a:endParaRPr lang="es-CO" sz="1400"/>
        </a:p>
      </dgm:t>
    </dgm:pt>
    <dgm:pt modelId="{4DEFE16F-EADE-4286-940D-20FED1988C18}">
      <dgm:prSet phldrT="[Texto]" custT="1"/>
      <dgm:spPr/>
      <dgm:t>
        <a:bodyPr/>
        <a:lstStyle/>
        <a:p>
          <a:pPr algn="just"/>
          <a:r>
            <a:rPr lang="es-CO" sz="1600" b="0" i="0" dirty="0" smtClean="0"/>
            <a:t>Positiva entraña la disposición al diálogo crítico y constructivo, la apreciación de las cualidades estéticas y la voluntad de dominarlas, y el interés de interactuar con otros. Implica ser consciente de la repercusión de la lengua en los demás y utilizarla de manera positiva y socialmente responsable.</a:t>
          </a:r>
          <a:endParaRPr lang="es-CO" sz="1600" dirty="0"/>
        </a:p>
      </dgm:t>
    </dgm:pt>
    <dgm:pt modelId="{353D9BDF-48CA-414B-952F-4B32EE39F33B}" type="parTrans" cxnId="{32EA6746-35BF-496D-8054-4CE930D21D3E}">
      <dgm:prSet/>
      <dgm:spPr/>
      <dgm:t>
        <a:bodyPr/>
        <a:lstStyle/>
        <a:p>
          <a:endParaRPr lang="es-CO" sz="1400"/>
        </a:p>
      </dgm:t>
    </dgm:pt>
    <dgm:pt modelId="{A72D310D-4CDA-4D49-B848-12C3D39E7E6E}" type="sibTrans" cxnId="{32EA6746-35BF-496D-8054-4CE930D21D3E}">
      <dgm:prSet/>
      <dgm:spPr/>
      <dgm:t>
        <a:bodyPr/>
        <a:lstStyle/>
        <a:p>
          <a:endParaRPr lang="es-CO" sz="1400"/>
        </a:p>
      </dgm:t>
    </dgm:pt>
    <dgm:pt modelId="{D9B537F3-E624-47A5-A06A-CB1D675AE4F3}" type="pres">
      <dgm:prSet presAssocID="{392BBE78-747A-482E-B717-AF7D99EF24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23CBE0A-2591-4C38-B63A-A4F9C7FC7C0F}" type="pres">
      <dgm:prSet presAssocID="{63D60650-D595-4593-ACC8-F701790EAA6F}" presName="composite" presStyleCnt="0"/>
      <dgm:spPr/>
      <dgm:t>
        <a:bodyPr/>
        <a:lstStyle/>
        <a:p>
          <a:endParaRPr lang="es-ES"/>
        </a:p>
      </dgm:t>
    </dgm:pt>
    <dgm:pt modelId="{B4262610-9556-4E97-8029-4BF034A266F4}" type="pres">
      <dgm:prSet presAssocID="{63D60650-D595-4593-ACC8-F701790EAA6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865994-7345-42C7-ABFE-E2D82764D3C6}" type="pres">
      <dgm:prSet presAssocID="{63D60650-D595-4593-ACC8-F701790EAA6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D621A6-FFB2-4818-A177-B198E431173C}" type="pres">
      <dgm:prSet presAssocID="{A2A6571D-CB4D-41B9-9E40-6BF316C63B9C}" presName="sp" presStyleCnt="0"/>
      <dgm:spPr/>
      <dgm:t>
        <a:bodyPr/>
        <a:lstStyle/>
        <a:p>
          <a:endParaRPr lang="es-ES"/>
        </a:p>
      </dgm:t>
    </dgm:pt>
    <dgm:pt modelId="{A2351C5E-04D8-4975-BA5C-0BD23906BCD1}" type="pres">
      <dgm:prSet presAssocID="{80227253-314D-4D70-BFAE-E74B959EF812}" presName="composite" presStyleCnt="0"/>
      <dgm:spPr/>
      <dgm:t>
        <a:bodyPr/>
        <a:lstStyle/>
        <a:p>
          <a:endParaRPr lang="es-ES"/>
        </a:p>
      </dgm:t>
    </dgm:pt>
    <dgm:pt modelId="{1D388A5B-AC81-409D-9981-ADDBE11041CF}" type="pres">
      <dgm:prSet presAssocID="{80227253-314D-4D70-BFAE-E74B959EF81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54DCA5-1F26-4872-A446-87FF0E4038DD}" type="pres">
      <dgm:prSet presAssocID="{80227253-314D-4D70-BFAE-E74B959EF81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BE7BC4-163D-42EF-A8F9-01464C01E065}" type="pres">
      <dgm:prSet presAssocID="{41F5CCCC-C4B9-41AF-B030-A21D905A3354}" presName="sp" presStyleCnt="0"/>
      <dgm:spPr/>
      <dgm:t>
        <a:bodyPr/>
        <a:lstStyle/>
        <a:p>
          <a:endParaRPr lang="es-ES"/>
        </a:p>
      </dgm:t>
    </dgm:pt>
    <dgm:pt modelId="{7FD6390D-CC25-4047-BAC1-F866DFC61C57}" type="pres">
      <dgm:prSet presAssocID="{38B6CAF3-1DDF-4426-A1A9-00B1DC74B238}" presName="composite" presStyleCnt="0"/>
      <dgm:spPr/>
      <dgm:t>
        <a:bodyPr/>
        <a:lstStyle/>
        <a:p>
          <a:endParaRPr lang="es-ES"/>
        </a:p>
      </dgm:t>
    </dgm:pt>
    <dgm:pt modelId="{37D416C9-F80D-4C62-A75B-109BF21A28D8}" type="pres">
      <dgm:prSet presAssocID="{38B6CAF3-1DDF-4426-A1A9-00B1DC74B2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16435F-A061-4D19-AB1B-9E0DD3E3AD90}" type="pres">
      <dgm:prSet presAssocID="{38B6CAF3-1DDF-4426-A1A9-00B1DC74B2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6704EDA-47CC-4090-B74D-411E151144F1}" type="presOf" srcId="{80227253-314D-4D70-BFAE-E74B959EF812}" destId="{1D388A5B-AC81-409D-9981-ADDBE11041CF}" srcOrd="0" destOrd="0" presId="urn:microsoft.com/office/officeart/2005/8/layout/chevron2"/>
    <dgm:cxn modelId="{7FEED740-1171-4886-9342-C8A961168008}" type="presOf" srcId="{D2663AA1-7173-4FF7-AB9C-3F23C6F47D7B}" destId="{6754DCA5-1F26-4872-A446-87FF0E4038DD}" srcOrd="0" destOrd="0" presId="urn:microsoft.com/office/officeart/2005/8/layout/chevron2"/>
    <dgm:cxn modelId="{9A9D2EF9-A41B-41E9-8780-D91C4184430E}" srcId="{392BBE78-747A-482E-B717-AF7D99EF24B7}" destId="{38B6CAF3-1DDF-4426-A1A9-00B1DC74B238}" srcOrd="2" destOrd="0" parTransId="{9C7F8086-F434-443D-9388-13A5C3CBC5AB}" sibTransId="{17496258-2D42-4676-87B6-7802B05890E6}"/>
    <dgm:cxn modelId="{59C25456-7804-4A6F-A832-B4453BCDE24D}" srcId="{392BBE78-747A-482E-B717-AF7D99EF24B7}" destId="{80227253-314D-4D70-BFAE-E74B959EF812}" srcOrd="1" destOrd="0" parTransId="{7AB45292-89F2-422A-A32C-4A9986325DC0}" sibTransId="{41F5CCCC-C4B9-41AF-B030-A21D905A3354}"/>
    <dgm:cxn modelId="{C09B876D-EFD2-4D1B-B1CF-938C051BF9A0}" type="presOf" srcId="{63D60650-D595-4593-ACC8-F701790EAA6F}" destId="{B4262610-9556-4E97-8029-4BF034A266F4}" srcOrd="0" destOrd="0" presId="urn:microsoft.com/office/officeart/2005/8/layout/chevron2"/>
    <dgm:cxn modelId="{0D075666-789F-4BD7-822F-F8678C3D963C}" type="presOf" srcId="{4DEFE16F-EADE-4286-940D-20FED1988C18}" destId="{D616435F-A061-4D19-AB1B-9E0DD3E3AD90}" srcOrd="0" destOrd="0" presId="urn:microsoft.com/office/officeart/2005/8/layout/chevron2"/>
    <dgm:cxn modelId="{32EF2149-A97C-422D-B160-D8C43DA78A70}" type="presOf" srcId="{466F47BD-67E1-4683-9CA6-863AFFE1DEC8}" destId="{10865994-7345-42C7-ABFE-E2D82764D3C6}" srcOrd="0" destOrd="0" presId="urn:microsoft.com/office/officeart/2005/8/layout/chevron2"/>
    <dgm:cxn modelId="{8DDD785D-34EE-40B2-9F21-4E7ED2B1B2DA}" srcId="{63D60650-D595-4593-ACC8-F701790EAA6F}" destId="{466F47BD-67E1-4683-9CA6-863AFFE1DEC8}" srcOrd="0" destOrd="0" parTransId="{756E893B-7BCD-4493-B526-C80D06E2592D}" sibTransId="{EABCF31E-0C83-4C5E-9EDB-FD19582C3423}"/>
    <dgm:cxn modelId="{32EA6746-35BF-496D-8054-4CE930D21D3E}" srcId="{38B6CAF3-1DDF-4426-A1A9-00B1DC74B238}" destId="{4DEFE16F-EADE-4286-940D-20FED1988C18}" srcOrd="0" destOrd="0" parTransId="{353D9BDF-48CA-414B-952F-4B32EE39F33B}" sibTransId="{A72D310D-4CDA-4D49-B848-12C3D39E7E6E}"/>
    <dgm:cxn modelId="{6B91612A-B087-471F-BC13-F37342000C33}" srcId="{80227253-314D-4D70-BFAE-E74B959EF812}" destId="{D2663AA1-7173-4FF7-AB9C-3F23C6F47D7B}" srcOrd="0" destOrd="0" parTransId="{A3D74578-EB5D-4A9D-8947-D33866974F61}" sibTransId="{412CE26C-D6DB-427A-9DC3-4DE89736C4B3}"/>
    <dgm:cxn modelId="{594D4910-5132-42EC-A9DE-8096E76B9BBD}" srcId="{392BBE78-747A-482E-B717-AF7D99EF24B7}" destId="{63D60650-D595-4593-ACC8-F701790EAA6F}" srcOrd="0" destOrd="0" parTransId="{9F43B308-8EE8-4DE8-8CDC-4388E95091A2}" sibTransId="{A2A6571D-CB4D-41B9-9E40-6BF316C63B9C}"/>
    <dgm:cxn modelId="{C14E0D02-8BD0-4E4C-A558-0817027FADC6}" type="presOf" srcId="{38B6CAF3-1DDF-4426-A1A9-00B1DC74B238}" destId="{37D416C9-F80D-4C62-A75B-109BF21A28D8}" srcOrd="0" destOrd="0" presId="urn:microsoft.com/office/officeart/2005/8/layout/chevron2"/>
    <dgm:cxn modelId="{4088EE80-E750-470C-8AF3-E5673C8E8DA1}" type="presOf" srcId="{392BBE78-747A-482E-B717-AF7D99EF24B7}" destId="{D9B537F3-E624-47A5-A06A-CB1D675AE4F3}" srcOrd="0" destOrd="0" presId="urn:microsoft.com/office/officeart/2005/8/layout/chevron2"/>
    <dgm:cxn modelId="{5A772D69-92B4-4EF8-BED2-52D74C934E5D}" type="presParOf" srcId="{D9B537F3-E624-47A5-A06A-CB1D675AE4F3}" destId="{923CBE0A-2591-4C38-B63A-A4F9C7FC7C0F}" srcOrd="0" destOrd="0" presId="urn:microsoft.com/office/officeart/2005/8/layout/chevron2"/>
    <dgm:cxn modelId="{C058889E-ABEE-4467-8345-22E174ABD680}" type="presParOf" srcId="{923CBE0A-2591-4C38-B63A-A4F9C7FC7C0F}" destId="{B4262610-9556-4E97-8029-4BF034A266F4}" srcOrd="0" destOrd="0" presId="urn:microsoft.com/office/officeart/2005/8/layout/chevron2"/>
    <dgm:cxn modelId="{1681E196-2D08-46E4-953E-270156EEADA2}" type="presParOf" srcId="{923CBE0A-2591-4C38-B63A-A4F9C7FC7C0F}" destId="{10865994-7345-42C7-ABFE-E2D82764D3C6}" srcOrd="1" destOrd="0" presId="urn:microsoft.com/office/officeart/2005/8/layout/chevron2"/>
    <dgm:cxn modelId="{927C6791-ECDD-44AE-9AA3-71681B35FBEC}" type="presParOf" srcId="{D9B537F3-E624-47A5-A06A-CB1D675AE4F3}" destId="{67D621A6-FFB2-4818-A177-B198E431173C}" srcOrd="1" destOrd="0" presId="urn:microsoft.com/office/officeart/2005/8/layout/chevron2"/>
    <dgm:cxn modelId="{985B32D3-8E28-4A7B-992A-481883977EF5}" type="presParOf" srcId="{D9B537F3-E624-47A5-A06A-CB1D675AE4F3}" destId="{A2351C5E-04D8-4975-BA5C-0BD23906BCD1}" srcOrd="2" destOrd="0" presId="urn:microsoft.com/office/officeart/2005/8/layout/chevron2"/>
    <dgm:cxn modelId="{B953E6FE-BFF0-4F7E-93D1-EF54827624AC}" type="presParOf" srcId="{A2351C5E-04D8-4975-BA5C-0BD23906BCD1}" destId="{1D388A5B-AC81-409D-9981-ADDBE11041CF}" srcOrd="0" destOrd="0" presId="urn:microsoft.com/office/officeart/2005/8/layout/chevron2"/>
    <dgm:cxn modelId="{D8E6B3C0-53E2-4CB0-AC86-7405348BDBA2}" type="presParOf" srcId="{A2351C5E-04D8-4975-BA5C-0BD23906BCD1}" destId="{6754DCA5-1F26-4872-A446-87FF0E4038DD}" srcOrd="1" destOrd="0" presId="urn:microsoft.com/office/officeart/2005/8/layout/chevron2"/>
    <dgm:cxn modelId="{CAD7D445-1EBA-4342-AC70-3E93BF830112}" type="presParOf" srcId="{D9B537F3-E624-47A5-A06A-CB1D675AE4F3}" destId="{17BE7BC4-163D-42EF-A8F9-01464C01E065}" srcOrd="3" destOrd="0" presId="urn:microsoft.com/office/officeart/2005/8/layout/chevron2"/>
    <dgm:cxn modelId="{9BF62077-220A-47FE-839D-D160FDFCE402}" type="presParOf" srcId="{D9B537F3-E624-47A5-A06A-CB1D675AE4F3}" destId="{7FD6390D-CC25-4047-BAC1-F866DFC61C57}" srcOrd="4" destOrd="0" presId="urn:microsoft.com/office/officeart/2005/8/layout/chevron2"/>
    <dgm:cxn modelId="{AA32D434-8585-4C99-9CB9-923BF29FFDDF}" type="presParOf" srcId="{7FD6390D-CC25-4047-BAC1-F866DFC61C57}" destId="{37D416C9-F80D-4C62-A75B-109BF21A28D8}" srcOrd="0" destOrd="0" presId="urn:microsoft.com/office/officeart/2005/8/layout/chevron2"/>
    <dgm:cxn modelId="{79FB1698-BA05-457B-BAD1-C6B15F0E2CA5}" type="presParOf" srcId="{7FD6390D-CC25-4047-BAC1-F866DFC61C57}" destId="{D616435F-A061-4D19-AB1B-9E0DD3E3AD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2BBE78-747A-482E-B717-AF7D99EF24B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63D60650-D595-4593-ACC8-F701790EAA6F}">
      <dgm:prSet phldrT="[Texto]" custT="1"/>
      <dgm:spPr/>
      <dgm:t>
        <a:bodyPr/>
        <a:lstStyle/>
        <a:p>
          <a:r>
            <a:rPr lang="es-CO" sz="1600" dirty="0" smtClean="0"/>
            <a:t>CONOCIMIENTOS</a:t>
          </a:r>
          <a:endParaRPr lang="es-CO" sz="1600" dirty="0"/>
        </a:p>
      </dgm:t>
    </dgm:pt>
    <dgm:pt modelId="{9F43B308-8EE8-4DE8-8CDC-4388E95091A2}" type="parTrans" cxnId="{594D4910-5132-42EC-A9DE-8096E76B9BBD}">
      <dgm:prSet/>
      <dgm:spPr/>
      <dgm:t>
        <a:bodyPr/>
        <a:lstStyle/>
        <a:p>
          <a:endParaRPr lang="es-CO" sz="1600"/>
        </a:p>
      </dgm:t>
    </dgm:pt>
    <dgm:pt modelId="{A2A6571D-CB4D-41B9-9E40-6BF316C63B9C}" type="sibTrans" cxnId="{594D4910-5132-42EC-A9DE-8096E76B9BBD}">
      <dgm:prSet/>
      <dgm:spPr/>
      <dgm:t>
        <a:bodyPr/>
        <a:lstStyle/>
        <a:p>
          <a:endParaRPr lang="es-CO" sz="1600"/>
        </a:p>
      </dgm:t>
    </dgm:pt>
    <dgm:pt modelId="{466F47BD-67E1-4683-9CA6-863AFFE1DEC8}">
      <dgm:prSet phldrT="[Texto]" custT="1"/>
      <dgm:spPr/>
      <dgm:t>
        <a:bodyPr/>
        <a:lstStyle/>
        <a:p>
          <a:pPr algn="just"/>
          <a:r>
            <a:rPr lang="es-CO" sz="1600" b="0" i="0" dirty="0" smtClean="0"/>
            <a:t>De los números, las medidas y las estructuras, así como de las operaciones y representaciones matemáticas básicas y la comprensión de los términos y conceptos matemáticos y un conocimiento de las preguntas a las que las matemáticas pueden dar respuesta.</a:t>
          </a:r>
          <a:endParaRPr lang="es-CO" sz="1600" dirty="0"/>
        </a:p>
      </dgm:t>
    </dgm:pt>
    <dgm:pt modelId="{756E893B-7BCD-4493-B526-C80D06E2592D}" type="parTrans" cxnId="{8DDD785D-34EE-40B2-9F21-4E7ED2B1B2DA}">
      <dgm:prSet/>
      <dgm:spPr/>
      <dgm:t>
        <a:bodyPr/>
        <a:lstStyle/>
        <a:p>
          <a:endParaRPr lang="es-CO" sz="1600"/>
        </a:p>
      </dgm:t>
    </dgm:pt>
    <dgm:pt modelId="{EABCF31E-0C83-4C5E-9EDB-FD19582C3423}" type="sibTrans" cxnId="{8DDD785D-34EE-40B2-9F21-4E7ED2B1B2DA}">
      <dgm:prSet/>
      <dgm:spPr/>
      <dgm:t>
        <a:bodyPr/>
        <a:lstStyle/>
        <a:p>
          <a:endParaRPr lang="es-CO" sz="1600"/>
        </a:p>
      </dgm:t>
    </dgm:pt>
    <dgm:pt modelId="{80227253-314D-4D70-BFAE-E74B959EF812}">
      <dgm:prSet phldrT="[Texto]" custT="1"/>
      <dgm:spPr/>
      <dgm:t>
        <a:bodyPr/>
        <a:lstStyle/>
        <a:p>
          <a:r>
            <a:rPr lang="es-CO" sz="1600" dirty="0" smtClean="0"/>
            <a:t>HABLIDADES</a:t>
          </a:r>
          <a:endParaRPr lang="es-CO" sz="1600" dirty="0"/>
        </a:p>
      </dgm:t>
    </dgm:pt>
    <dgm:pt modelId="{7AB45292-89F2-422A-A32C-4A9986325DC0}" type="parTrans" cxnId="{59C25456-7804-4A6F-A832-B4453BCDE24D}">
      <dgm:prSet/>
      <dgm:spPr/>
      <dgm:t>
        <a:bodyPr/>
        <a:lstStyle/>
        <a:p>
          <a:endParaRPr lang="es-CO" sz="1600"/>
        </a:p>
      </dgm:t>
    </dgm:pt>
    <dgm:pt modelId="{41F5CCCC-C4B9-41AF-B030-A21D905A3354}" type="sibTrans" cxnId="{59C25456-7804-4A6F-A832-B4453BCDE24D}">
      <dgm:prSet/>
      <dgm:spPr/>
      <dgm:t>
        <a:bodyPr/>
        <a:lstStyle/>
        <a:p>
          <a:endParaRPr lang="es-CO" sz="1600"/>
        </a:p>
      </dgm:t>
    </dgm:pt>
    <dgm:pt modelId="{D2663AA1-7173-4FF7-AB9C-3F23C6F47D7B}">
      <dgm:prSet phldrT="[Texto]" custT="1"/>
      <dgm:spPr/>
      <dgm:t>
        <a:bodyPr/>
        <a:lstStyle/>
        <a:p>
          <a:pPr algn="just"/>
          <a:r>
            <a:rPr lang="es-CO" sz="1600" b="0" i="0" dirty="0" smtClean="0"/>
            <a:t>Para desarrollar y aplicar el razonamiento matemático, con el fin de resolver problemas en situaciones cotidianas. Entraña la capacidad y voluntad de utilizar modos matemáticos de pensamiento (pensamiento lógico y espacial) y representación (fórmulas, modelos, construcciones, gráficos y diagramas)</a:t>
          </a:r>
          <a:endParaRPr lang="es-CO" sz="1600" dirty="0"/>
        </a:p>
      </dgm:t>
    </dgm:pt>
    <dgm:pt modelId="{A3D74578-EB5D-4A9D-8947-D33866974F61}" type="parTrans" cxnId="{6B91612A-B087-471F-BC13-F37342000C33}">
      <dgm:prSet/>
      <dgm:spPr/>
      <dgm:t>
        <a:bodyPr/>
        <a:lstStyle/>
        <a:p>
          <a:endParaRPr lang="es-CO" sz="1600"/>
        </a:p>
      </dgm:t>
    </dgm:pt>
    <dgm:pt modelId="{412CE26C-D6DB-427A-9DC3-4DE89736C4B3}" type="sibTrans" cxnId="{6B91612A-B087-471F-BC13-F37342000C33}">
      <dgm:prSet/>
      <dgm:spPr/>
      <dgm:t>
        <a:bodyPr/>
        <a:lstStyle/>
        <a:p>
          <a:endParaRPr lang="es-CO" sz="1600"/>
        </a:p>
      </dgm:t>
    </dgm:pt>
    <dgm:pt modelId="{38B6CAF3-1DDF-4426-A1A9-00B1DC74B238}">
      <dgm:prSet phldrT="[Texto]" custT="1"/>
      <dgm:spPr/>
      <dgm:t>
        <a:bodyPr/>
        <a:lstStyle/>
        <a:p>
          <a:r>
            <a:rPr lang="es-CO" sz="1600" dirty="0" smtClean="0"/>
            <a:t>ACTITUDES</a:t>
          </a:r>
          <a:endParaRPr lang="es-CO" sz="1600" dirty="0"/>
        </a:p>
      </dgm:t>
    </dgm:pt>
    <dgm:pt modelId="{9C7F8086-F434-443D-9388-13A5C3CBC5AB}" type="parTrans" cxnId="{9A9D2EF9-A41B-41E9-8780-D91C4184430E}">
      <dgm:prSet/>
      <dgm:spPr/>
      <dgm:t>
        <a:bodyPr/>
        <a:lstStyle/>
        <a:p>
          <a:endParaRPr lang="es-CO" sz="1600"/>
        </a:p>
      </dgm:t>
    </dgm:pt>
    <dgm:pt modelId="{17496258-2D42-4676-87B6-7802B05890E6}" type="sibTrans" cxnId="{9A9D2EF9-A41B-41E9-8780-D91C4184430E}">
      <dgm:prSet/>
      <dgm:spPr/>
      <dgm:t>
        <a:bodyPr/>
        <a:lstStyle/>
        <a:p>
          <a:endParaRPr lang="es-CO" sz="1600"/>
        </a:p>
      </dgm:t>
    </dgm:pt>
    <dgm:pt modelId="{4DEFE16F-EADE-4286-940D-20FED1988C18}">
      <dgm:prSet phldrT="[Texto]" custT="1"/>
      <dgm:spPr/>
      <dgm:t>
        <a:bodyPr/>
        <a:lstStyle/>
        <a:p>
          <a:pPr algn="just"/>
          <a:r>
            <a:rPr lang="es-CO" sz="1600" b="0" i="0" dirty="0" smtClean="0"/>
            <a:t>Una actitud positiva en matemáticas se fundamenta en el respeto de la verdad y en la voluntad de encontrar argumentos y evaluar su validez</a:t>
          </a:r>
          <a:endParaRPr lang="es-CO" sz="1600" dirty="0"/>
        </a:p>
      </dgm:t>
    </dgm:pt>
    <dgm:pt modelId="{353D9BDF-48CA-414B-952F-4B32EE39F33B}" type="parTrans" cxnId="{32EA6746-35BF-496D-8054-4CE930D21D3E}">
      <dgm:prSet/>
      <dgm:spPr/>
      <dgm:t>
        <a:bodyPr/>
        <a:lstStyle/>
        <a:p>
          <a:endParaRPr lang="es-CO" sz="1600"/>
        </a:p>
      </dgm:t>
    </dgm:pt>
    <dgm:pt modelId="{A72D310D-4CDA-4D49-B848-12C3D39E7E6E}" type="sibTrans" cxnId="{32EA6746-35BF-496D-8054-4CE930D21D3E}">
      <dgm:prSet/>
      <dgm:spPr/>
      <dgm:t>
        <a:bodyPr/>
        <a:lstStyle/>
        <a:p>
          <a:endParaRPr lang="es-CO" sz="1600"/>
        </a:p>
      </dgm:t>
    </dgm:pt>
    <dgm:pt modelId="{D9B537F3-E624-47A5-A06A-CB1D675AE4F3}" type="pres">
      <dgm:prSet presAssocID="{392BBE78-747A-482E-B717-AF7D99EF24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23CBE0A-2591-4C38-B63A-A4F9C7FC7C0F}" type="pres">
      <dgm:prSet presAssocID="{63D60650-D595-4593-ACC8-F701790EAA6F}" presName="composite" presStyleCnt="0"/>
      <dgm:spPr/>
      <dgm:t>
        <a:bodyPr/>
        <a:lstStyle/>
        <a:p>
          <a:endParaRPr lang="es-ES"/>
        </a:p>
      </dgm:t>
    </dgm:pt>
    <dgm:pt modelId="{B4262610-9556-4E97-8029-4BF034A266F4}" type="pres">
      <dgm:prSet presAssocID="{63D60650-D595-4593-ACC8-F701790EAA6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865994-7345-42C7-ABFE-E2D82764D3C6}" type="pres">
      <dgm:prSet presAssocID="{63D60650-D595-4593-ACC8-F701790EAA6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D621A6-FFB2-4818-A177-B198E431173C}" type="pres">
      <dgm:prSet presAssocID="{A2A6571D-CB4D-41B9-9E40-6BF316C63B9C}" presName="sp" presStyleCnt="0"/>
      <dgm:spPr/>
      <dgm:t>
        <a:bodyPr/>
        <a:lstStyle/>
        <a:p>
          <a:endParaRPr lang="es-ES"/>
        </a:p>
      </dgm:t>
    </dgm:pt>
    <dgm:pt modelId="{A2351C5E-04D8-4975-BA5C-0BD23906BCD1}" type="pres">
      <dgm:prSet presAssocID="{80227253-314D-4D70-BFAE-E74B959EF812}" presName="composite" presStyleCnt="0"/>
      <dgm:spPr/>
      <dgm:t>
        <a:bodyPr/>
        <a:lstStyle/>
        <a:p>
          <a:endParaRPr lang="es-ES"/>
        </a:p>
      </dgm:t>
    </dgm:pt>
    <dgm:pt modelId="{1D388A5B-AC81-409D-9981-ADDBE11041CF}" type="pres">
      <dgm:prSet presAssocID="{80227253-314D-4D70-BFAE-E74B959EF81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54DCA5-1F26-4872-A446-87FF0E4038DD}" type="pres">
      <dgm:prSet presAssocID="{80227253-314D-4D70-BFAE-E74B959EF81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BE7BC4-163D-42EF-A8F9-01464C01E065}" type="pres">
      <dgm:prSet presAssocID="{41F5CCCC-C4B9-41AF-B030-A21D905A3354}" presName="sp" presStyleCnt="0"/>
      <dgm:spPr/>
      <dgm:t>
        <a:bodyPr/>
        <a:lstStyle/>
        <a:p>
          <a:endParaRPr lang="es-ES"/>
        </a:p>
      </dgm:t>
    </dgm:pt>
    <dgm:pt modelId="{7FD6390D-CC25-4047-BAC1-F866DFC61C57}" type="pres">
      <dgm:prSet presAssocID="{38B6CAF3-1DDF-4426-A1A9-00B1DC74B238}" presName="composite" presStyleCnt="0"/>
      <dgm:spPr/>
      <dgm:t>
        <a:bodyPr/>
        <a:lstStyle/>
        <a:p>
          <a:endParaRPr lang="es-ES"/>
        </a:p>
      </dgm:t>
    </dgm:pt>
    <dgm:pt modelId="{37D416C9-F80D-4C62-A75B-109BF21A28D8}" type="pres">
      <dgm:prSet presAssocID="{38B6CAF3-1DDF-4426-A1A9-00B1DC74B2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16435F-A061-4D19-AB1B-9E0DD3E3AD90}" type="pres">
      <dgm:prSet presAssocID="{38B6CAF3-1DDF-4426-A1A9-00B1DC74B2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A9D2EF9-A41B-41E9-8780-D91C4184430E}" srcId="{392BBE78-747A-482E-B717-AF7D99EF24B7}" destId="{38B6CAF3-1DDF-4426-A1A9-00B1DC74B238}" srcOrd="2" destOrd="0" parTransId="{9C7F8086-F434-443D-9388-13A5C3CBC5AB}" sibTransId="{17496258-2D42-4676-87B6-7802B05890E6}"/>
    <dgm:cxn modelId="{59C25456-7804-4A6F-A832-B4453BCDE24D}" srcId="{392BBE78-747A-482E-B717-AF7D99EF24B7}" destId="{80227253-314D-4D70-BFAE-E74B959EF812}" srcOrd="1" destOrd="0" parTransId="{7AB45292-89F2-422A-A32C-4A9986325DC0}" sibTransId="{41F5CCCC-C4B9-41AF-B030-A21D905A3354}"/>
    <dgm:cxn modelId="{E3F5E6E0-C668-4837-B49C-CAA7A01220E9}" type="presOf" srcId="{4DEFE16F-EADE-4286-940D-20FED1988C18}" destId="{D616435F-A061-4D19-AB1B-9E0DD3E3AD90}" srcOrd="0" destOrd="0" presId="urn:microsoft.com/office/officeart/2005/8/layout/chevron2"/>
    <dgm:cxn modelId="{2D333311-FAF2-41F8-BC8D-C6DAC20A5A94}" type="presOf" srcId="{466F47BD-67E1-4683-9CA6-863AFFE1DEC8}" destId="{10865994-7345-42C7-ABFE-E2D82764D3C6}" srcOrd="0" destOrd="0" presId="urn:microsoft.com/office/officeart/2005/8/layout/chevron2"/>
    <dgm:cxn modelId="{9AFEC480-8988-4D30-B0A9-F62AF01869F7}" type="presOf" srcId="{D2663AA1-7173-4FF7-AB9C-3F23C6F47D7B}" destId="{6754DCA5-1F26-4872-A446-87FF0E4038DD}" srcOrd="0" destOrd="0" presId="urn:microsoft.com/office/officeart/2005/8/layout/chevron2"/>
    <dgm:cxn modelId="{8DDD785D-34EE-40B2-9F21-4E7ED2B1B2DA}" srcId="{63D60650-D595-4593-ACC8-F701790EAA6F}" destId="{466F47BD-67E1-4683-9CA6-863AFFE1DEC8}" srcOrd="0" destOrd="0" parTransId="{756E893B-7BCD-4493-B526-C80D06E2592D}" sibTransId="{EABCF31E-0C83-4C5E-9EDB-FD19582C3423}"/>
    <dgm:cxn modelId="{FA7615EE-94B2-480D-9CC4-F466AD5ED81D}" type="presOf" srcId="{38B6CAF3-1DDF-4426-A1A9-00B1DC74B238}" destId="{37D416C9-F80D-4C62-A75B-109BF21A28D8}" srcOrd="0" destOrd="0" presId="urn:microsoft.com/office/officeart/2005/8/layout/chevron2"/>
    <dgm:cxn modelId="{32EA6746-35BF-496D-8054-4CE930D21D3E}" srcId="{38B6CAF3-1DDF-4426-A1A9-00B1DC74B238}" destId="{4DEFE16F-EADE-4286-940D-20FED1988C18}" srcOrd="0" destOrd="0" parTransId="{353D9BDF-48CA-414B-952F-4B32EE39F33B}" sibTransId="{A72D310D-4CDA-4D49-B848-12C3D39E7E6E}"/>
    <dgm:cxn modelId="{9AB95875-6742-493B-A5A2-8D26635909D1}" type="presOf" srcId="{80227253-314D-4D70-BFAE-E74B959EF812}" destId="{1D388A5B-AC81-409D-9981-ADDBE11041CF}" srcOrd="0" destOrd="0" presId="urn:microsoft.com/office/officeart/2005/8/layout/chevron2"/>
    <dgm:cxn modelId="{6B91612A-B087-471F-BC13-F37342000C33}" srcId="{80227253-314D-4D70-BFAE-E74B959EF812}" destId="{D2663AA1-7173-4FF7-AB9C-3F23C6F47D7B}" srcOrd="0" destOrd="0" parTransId="{A3D74578-EB5D-4A9D-8947-D33866974F61}" sibTransId="{412CE26C-D6DB-427A-9DC3-4DE89736C4B3}"/>
    <dgm:cxn modelId="{594D4910-5132-42EC-A9DE-8096E76B9BBD}" srcId="{392BBE78-747A-482E-B717-AF7D99EF24B7}" destId="{63D60650-D595-4593-ACC8-F701790EAA6F}" srcOrd="0" destOrd="0" parTransId="{9F43B308-8EE8-4DE8-8CDC-4388E95091A2}" sibTransId="{A2A6571D-CB4D-41B9-9E40-6BF316C63B9C}"/>
    <dgm:cxn modelId="{68BFE7B6-D6A5-4CC7-92C8-8E029B5C1051}" type="presOf" srcId="{392BBE78-747A-482E-B717-AF7D99EF24B7}" destId="{D9B537F3-E624-47A5-A06A-CB1D675AE4F3}" srcOrd="0" destOrd="0" presId="urn:microsoft.com/office/officeart/2005/8/layout/chevron2"/>
    <dgm:cxn modelId="{E1E900C6-B09D-4111-84B0-63BE7E44BAC8}" type="presOf" srcId="{63D60650-D595-4593-ACC8-F701790EAA6F}" destId="{B4262610-9556-4E97-8029-4BF034A266F4}" srcOrd="0" destOrd="0" presId="urn:microsoft.com/office/officeart/2005/8/layout/chevron2"/>
    <dgm:cxn modelId="{FE49956B-3D25-4EBD-BE0F-C724C88C6B6E}" type="presParOf" srcId="{D9B537F3-E624-47A5-A06A-CB1D675AE4F3}" destId="{923CBE0A-2591-4C38-B63A-A4F9C7FC7C0F}" srcOrd="0" destOrd="0" presId="urn:microsoft.com/office/officeart/2005/8/layout/chevron2"/>
    <dgm:cxn modelId="{8C28EB6E-ECEE-46B8-96B6-165B61EE5F95}" type="presParOf" srcId="{923CBE0A-2591-4C38-B63A-A4F9C7FC7C0F}" destId="{B4262610-9556-4E97-8029-4BF034A266F4}" srcOrd="0" destOrd="0" presId="urn:microsoft.com/office/officeart/2005/8/layout/chevron2"/>
    <dgm:cxn modelId="{AF5BF65D-FD83-4EFC-84E9-C22D60D6C098}" type="presParOf" srcId="{923CBE0A-2591-4C38-B63A-A4F9C7FC7C0F}" destId="{10865994-7345-42C7-ABFE-E2D82764D3C6}" srcOrd="1" destOrd="0" presId="urn:microsoft.com/office/officeart/2005/8/layout/chevron2"/>
    <dgm:cxn modelId="{EF4F5BE4-D3E0-4B91-BB70-D6E538708185}" type="presParOf" srcId="{D9B537F3-E624-47A5-A06A-CB1D675AE4F3}" destId="{67D621A6-FFB2-4818-A177-B198E431173C}" srcOrd="1" destOrd="0" presId="urn:microsoft.com/office/officeart/2005/8/layout/chevron2"/>
    <dgm:cxn modelId="{9FD94CFC-1EF3-448A-9B0B-14D26D7C48F0}" type="presParOf" srcId="{D9B537F3-E624-47A5-A06A-CB1D675AE4F3}" destId="{A2351C5E-04D8-4975-BA5C-0BD23906BCD1}" srcOrd="2" destOrd="0" presId="urn:microsoft.com/office/officeart/2005/8/layout/chevron2"/>
    <dgm:cxn modelId="{8D463C0F-F0F9-4B93-9D3D-69A54123CEDE}" type="presParOf" srcId="{A2351C5E-04D8-4975-BA5C-0BD23906BCD1}" destId="{1D388A5B-AC81-409D-9981-ADDBE11041CF}" srcOrd="0" destOrd="0" presId="urn:microsoft.com/office/officeart/2005/8/layout/chevron2"/>
    <dgm:cxn modelId="{137261B0-3580-4D4B-9FDE-AD370D2B3A21}" type="presParOf" srcId="{A2351C5E-04D8-4975-BA5C-0BD23906BCD1}" destId="{6754DCA5-1F26-4872-A446-87FF0E4038DD}" srcOrd="1" destOrd="0" presId="urn:microsoft.com/office/officeart/2005/8/layout/chevron2"/>
    <dgm:cxn modelId="{672C65F9-607D-4532-94CF-F9FAC365777A}" type="presParOf" srcId="{D9B537F3-E624-47A5-A06A-CB1D675AE4F3}" destId="{17BE7BC4-163D-42EF-A8F9-01464C01E065}" srcOrd="3" destOrd="0" presId="urn:microsoft.com/office/officeart/2005/8/layout/chevron2"/>
    <dgm:cxn modelId="{03EBED66-B245-49A5-BD6D-E5D9D8B8CAED}" type="presParOf" srcId="{D9B537F3-E624-47A5-A06A-CB1D675AE4F3}" destId="{7FD6390D-CC25-4047-BAC1-F866DFC61C57}" srcOrd="4" destOrd="0" presId="urn:microsoft.com/office/officeart/2005/8/layout/chevron2"/>
    <dgm:cxn modelId="{2C49288C-CAFF-4C27-AB7F-A6864A725A86}" type="presParOf" srcId="{7FD6390D-CC25-4047-BAC1-F866DFC61C57}" destId="{37D416C9-F80D-4C62-A75B-109BF21A28D8}" srcOrd="0" destOrd="0" presId="urn:microsoft.com/office/officeart/2005/8/layout/chevron2"/>
    <dgm:cxn modelId="{E17FC973-5EE8-49F6-97EE-6DB127D87175}" type="presParOf" srcId="{7FD6390D-CC25-4047-BAC1-F866DFC61C57}" destId="{D616435F-A061-4D19-AB1B-9E0DD3E3AD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04F0F4-F29F-4C72-A8B7-3FF6EEA763F9}">
      <dsp:nvSpPr>
        <dsp:cNvPr id="0" name=""/>
        <dsp:cNvSpPr/>
      </dsp:nvSpPr>
      <dsp:spPr>
        <a:xfrm>
          <a:off x="4138458" y="2641"/>
          <a:ext cx="1143114" cy="1143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MEN</a:t>
          </a:r>
          <a:endParaRPr lang="es-CO" sz="1400" b="1" kern="1200" dirty="0"/>
        </a:p>
      </dsp:txBody>
      <dsp:txXfrm>
        <a:off x="4138458" y="2641"/>
        <a:ext cx="1143114" cy="1143114"/>
      </dsp:txXfrm>
    </dsp:sp>
    <dsp:sp modelId="{4F705C4D-0AAE-4F89-9375-A711FB83C174}">
      <dsp:nvSpPr>
        <dsp:cNvPr id="0" name=""/>
        <dsp:cNvSpPr/>
      </dsp:nvSpPr>
      <dsp:spPr>
        <a:xfrm rot="1800000">
          <a:off x="5293864" y="806090"/>
          <a:ext cx="303823" cy="385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b="1" kern="1200" dirty="0"/>
        </a:p>
      </dsp:txBody>
      <dsp:txXfrm rot="1800000">
        <a:off x="5293864" y="806090"/>
        <a:ext cx="303823" cy="385800"/>
      </dsp:txXfrm>
    </dsp:sp>
    <dsp:sp modelId="{6D8E5071-DF9C-4010-B6E6-32729AA52254}">
      <dsp:nvSpPr>
        <dsp:cNvPr id="0" name=""/>
        <dsp:cNvSpPr/>
      </dsp:nvSpPr>
      <dsp:spPr>
        <a:xfrm>
          <a:off x="5624874" y="860824"/>
          <a:ext cx="1143114" cy="11431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PADRES DE FAMILIA</a:t>
          </a:r>
          <a:endParaRPr lang="es-CO" sz="1200" b="1" kern="1200" dirty="0"/>
        </a:p>
      </dsp:txBody>
      <dsp:txXfrm>
        <a:off x="5624874" y="860824"/>
        <a:ext cx="1143114" cy="1143114"/>
      </dsp:txXfrm>
    </dsp:sp>
    <dsp:sp modelId="{7CA5C009-2EB5-4949-BBC4-0FD0012696AB}">
      <dsp:nvSpPr>
        <dsp:cNvPr id="0" name=""/>
        <dsp:cNvSpPr/>
      </dsp:nvSpPr>
      <dsp:spPr>
        <a:xfrm rot="5400000">
          <a:off x="6050909" y="2077369"/>
          <a:ext cx="291042" cy="385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b="1" kern="1200" dirty="0"/>
        </a:p>
      </dsp:txBody>
      <dsp:txXfrm rot="5400000">
        <a:off x="6050909" y="2077369"/>
        <a:ext cx="291042" cy="385800"/>
      </dsp:txXfrm>
    </dsp:sp>
    <dsp:sp modelId="{052A3CA2-3F51-4E1B-8BC2-05A26A671CE9}">
      <dsp:nvSpPr>
        <dsp:cNvPr id="0" name=""/>
        <dsp:cNvSpPr/>
      </dsp:nvSpPr>
      <dsp:spPr>
        <a:xfrm>
          <a:off x="5576360" y="2553075"/>
          <a:ext cx="1240141" cy="11913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DOCENTES</a:t>
          </a:r>
          <a:endParaRPr lang="es-CO" sz="1400" b="1" kern="1200" dirty="0"/>
        </a:p>
      </dsp:txBody>
      <dsp:txXfrm>
        <a:off x="5576360" y="2553075"/>
        <a:ext cx="1240141" cy="1191341"/>
      </dsp:txXfrm>
    </dsp:sp>
    <dsp:sp modelId="{79F69C0A-8A1A-4FDA-B3C8-A6A43AB4A683}">
      <dsp:nvSpPr>
        <dsp:cNvPr id="0" name=""/>
        <dsp:cNvSpPr/>
      </dsp:nvSpPr>
      <dsp:spPr>
        <a:xfrm rot="9000000">
          <a:off x="5301131" y="3391487"/>
          <a:ext cx="281492" cy="385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b="1" kern="1200" dirty="0"/>
        </a:p>
      </dsp:txBody>
      <dsp:txXfrm rot="9000000">
        <a:off x="5301131" y="3391487"/>
        <a:ext cx="281492" cy="385800"/>
      </dsp:txXfrm>
    </dsp:sp>
    <dsp:sp modelId="{6EC01EC1-A774-4ABB-8896-094B78C66BB7}">
      <dsp:nvSpPr>
        <dsp:cNvPr id="0" name=""/>
        <dsp:cNvSpPr/>
      </dsp:nvSpPr>
      <dsp:spPr>
        <a:xfrm>
          <a:off x="4138458" y="3435372"/>
          <a:ext cx="1143114" cy="11431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/>
            <a:t>ESTUDIANTES</a:t>
          </a:r>
          <a:endParaRPr lang="es-CO" sz="1000" b="1" kern="1200" dirty="0"/>
        </a:p>
      </dsp:txBody>
      <dsp:txXfrm>
        <a:off x="4138458" y="3435372"/>
        <a:ext cx="1143114" cy="1143114"/>
      </dsp:txXfrm>
    </dsp:sp>
    <dsp:sp modelId="{C6A0BC32-3919-4D71-8198-4098C6DF55A4}">
      <dsp:nvSpPr>
        <dsp:cNvPr id="0" name=""/>
        <dsp:cNvSpPr/>
      </dsp:nvSpPr>
      <dsp:spPr>
        <a:xfrm rot="12520056">
          <a:off x="3811598" y="3406101"/>
          <a:ext cx="304640" cy="385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b="1" kern="1200" dirty="0"/>
        </a:p>
      </dsp:txBody>
      <dsp:txXfrm rot="12520056">
        <a:off x="3811598" y="3406101"/>
        <a:ext cx="304640" cy="385800"/>
      </dsp:txXfrm>
    </dsp:sp>
    <dsp:sp modelId="{F848044D-9727-4EAD-8C51-769DCA0C9642}">
      <dsp:nvSpPr>
        <dsp:cNvPr id="0" name=""/>
        <dsp:cNvSpPr/>
      </dsp:nvSpPr>
      <dsp:spPr>
        <a:xfrm>
          <a:off x="2631135" y="2611244"/>
          <a:ext cx="1143114" cy="11431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E.E</a:t>
          </a:r>
          <a:endParaRPr lang="es-CO" sz="1600" b="1" kern="1200" dirty="0"/>
        </a:p>
      </dsp:txBody>
      <dsp:txXfrm>
        <a:off x="2631135" y="2611244"/>
        <a:ext cx="1143114" cy="1143114"/>
      </dsp:txXfrm>
    </dsp:sp>
    <dsp:sp modelId="{0919E24B-B629-4E13-9BC1-5F00EB45B5AD}">
      <dsp:nvSpPr>
        <dsp:cNvPr id="0" name=""/>
        <dsp:cNvSpPr/>
      </dsp:nvSpPr>
      <dsp:spPr>
        <a:xfrm rot="16241058">
          <a:off x="3052067" y="2123802"/>
          <a:ext cx="321938" cy="385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b="1" kern="1200" dirty="0"/>
        </a:p>
      </dsp:txBody>
      <dsp:txXfrm rot="16241058">
        <a:off x="3052067" y="2123802"/>
        <a:ext cx="321938" cy="385800"/>
      </dsp:txXfrm>
    </dsp:sp>
    <dsp:sp modelId="{8B2262CE-45E6-4D50-A459-8E9D6F6947C2}">
      <dsp:nvSpPr>
        <dsp:cNvPr id="0" name=""/>
        <dsp:cNvSpPr/>
      </dsp:nvSpPr>
      <dsp:spPr>
        <a:xfrm>
          <a:off x="2652042" y="860824"/>
          <a:ext cx="1143114" cy="1143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SED</a:t>
          </a:r>
          <a:endParaRPr lang="es-CO" sz="1400" b="1" kern="1200" dirty="0"/>
        </a:p>
      </dsp:txBody>
      <dsp:txXfrm>
        <a:off x="2652042" y="860824"/>
        <a:ext cx="1143114" cy="1143114"/>
      </dsp:txXfrm>
    </dsp:sp>
    <dsp:sp modelId="{3FB174E2-1124-4D2B-8F43-AA9239E77ACE}">
      <dsp:nvSpPr>
        <dsp:cNvPr id="0" name=""/>
        <dsp:cNvSpPr/>
      </dsp:nvSpPr>
      <dsp:spPr>
        <a:xfrm rot="19800000">
          <a:off x="3807448" y="814688"/>
          <a:ext cx="303823" cy="385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b="1" kern="1200" dirty="0"/>
        </a:p>
      </dsp:txBody>
      <dsp:txXfrm rot="19800000">
        <a:off x="3807448" y="814688"/>
        <a:ext cx="303823" cy="385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262610-9556-4E97-8029-4BF034A266F4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CONOCIMIENTOS</a:t>
          </a:r>
          <a:endParaRPr lang="es-CO" sz="1400" kern="1200" dirty="0"/>
        </a:p>
      </dsp:txBody>
      <dsp:txXfrm rot="5400000">
        <a:off x="-222429" y="225592"/>
        <a:ext cx="1482862" cy="1038004"/>
      </dsp:txXfrm>
    </dsp:sp>
    <dsp:sp modelId="{10865994-7345-42C7-ABFE-E2D82764D3C6}">
      <dsp:nvSpPr>
        <dsp:cNvPr id="0" name=""/>
        <dsp:cNvSpPr/>
      </dsp:nvSpPr>
      <dsp:spPr>
        <a:xfrm rot="5400000">
          <a:off x="4105523" y="-3064356"/>
          <a:ext cx="963860" cy="70988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0" i="0" kern="1200" dirty="0" smtClean="0"/>
            <a:t>Del vocabulario, gramática y funciones del lenguaje. Esto supone ser consciente de los tipos de interacción verbal, de una serie de textos literarios y no literarios, de las características de los estilos y registros de la lengua y de la diversidad del lenguaje y de la comunicación en función del contexto</a:t>
          </a:r>
          <a:endParaRPr lang="es-CO" sz="1600" kern="1200" dirty="0"/>
        </a:p>
      </dsp:txBody>
      <dsp:txXfrm rot="5400000">
        <a:off x="4105523" y="-3064356"/>
        <a:ext cx="963860" cy="7098899"/>
      </dsp:txXfrm>
    </dsp:sp>
    <dsp:sp modelId="{1D388A5B-AC81-409D-9981-ADDBE11041CF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HABLIDADES</a:t>
          </a:r>
          <a:endParaRPr lang="es-CO" sz="1400" kern="1200" dirty="0"/>
        </a:p>
      </dsp:txBody>
      <dsp:txXfrm rot="5400000">
        <a:off x="-222429" y="1512997"/>
        <a:ext cx="1482862" cy="1038004"/>
      </dsp:txXfrm>
    </dsp:sp>
    <dsp:sp modelId="{6754DCA5-1F26-4872-A446-87FF0E4038DD}">
      <dsp:nvSpPr>
        <dsp:cNvPr id="0" name=""/>
        <dsp:cNvSpPr/>
      </dsp:nvSpPr>
      <dsp:spPr>
        <a:xfrm rot="5400000">
          <a:off x="4105523" y="-1776950"/>
          <a:ext cx="963860" cy="70988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0" i="0" kern="1200" dirty="0" smtClean="0"/>
            <a:t>Para distinguir y utilizar distintos textos, buscar, recopilar y procesar información, utilizar herramientas de ayuda y formular y expresar los propios argumentos orales y escritos de modo convincente y adecuado al contexto.</a:t>
          </a:r>
          <a:endParaRPr lang="es-CO" sz="1600" kern="1200" dirty="0"/>
        </a:p>
      </dsp:txBody>
      <dsp:txXfrm rot="5400000">
        <a:off x="4105523" y="-1776950"/>
        <a:ext cx="963860" cy="7098899"/>
      </dsp:txXfrm>
    </dsp:sp>
    <dsp:sp modelId="{37D416C9-F80D-4C62-A75B-109BF21A28D8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ACTITUDES</a:t>
          </a:r>
          <a:endParaRPr lang="es-CO" sz="1400" kern="1200" dirty="0"/>
        </a:p>
      </dsp:txBody>
      <dsp:txXfrm rot="5400000">
        <a:off x="-222429" y="2800403"/>
        <a:ext cx="1482862" cy="1038004"/>
      </dsp:txXfrm>
    </dsp:sp>
    <dsp:sp modelId="{D616435F-A061-4D19-AB1B-9E0DD3E3AD90}">
      <dsp:nvSpPr>
        <dsp:cNvPr id="0" name=""/>
        <dsp:cNvSpPr/>
      </dsp:nvSpPr>
      <dsp:spPr>
        <a:xfrm rot="5400000">
          <a:off x="4105523" y="-489545"/>
          <a:ext cx="963860" cy="70988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0" i="0" kern="1200" dirty="0" smtClean="0"/>
            <a:t>Positiva entraña la disposición al diálogo crítico y constructivo, la apreciación de las cualidades estéticas y la voluntad de dominarlas, y el interés de interactuar con otros. Implica ser consciente de la repercusión de la lengua en los demás y utilizarla de manera positiva y socialmente responsable.</a:t>
          </a:r>
          <a:endParaRPr lang="es-CO" sz="1600" kern="1200" dirty="0"/>
        </a:p>
      </dsp:txBody>
      <dsp:txXfrm rot="5400000">
        <a:off x="4105523" y="-489545"/>
        <a:ext cx="963860" cy="70988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262610-9556-4E97-8029-4BF034A266F4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CONOCIMIENTOS</a:t>
          </a:r>
          <a:endParaRPr lang="es-CO" sz="1600" kern="1200" dirty="0"/>
        </a:p>
      </dsp:txBody>
      <dsp:txXfrm rot="5400000">
        <a:off x="-222429" y="225592"/>
        <a:ext cx="1482862" cy="1038004"/>
      </dsp:txXfrm>
    </dsp:sp>
    <dsp:sp modelId="{10865994-7345-42C7-ABFE-E2D82764D3C6}">
      <dsp:nvSpPr>
        <dsp:cNvPr id="0" name=""/>
        <dsp:cNvSpPr/>
      </dsp:nvSpPr>
      <dsp:spPr>
        <a:xfrm rot="5400000">
          <a:off x="4105270" y="-3064102"/>
          <a:ext cx="964367" cy="70988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0" i="0" kern="1200" dirty="0" smtClean="0"/>
            <a:t>De los números, las medidas y las estructuras, así como de las operaciones y representaciones matemáticas básicas y la comprensión de los términos y conceptos matemáticos y un conocimiento de las preguntas a las que las matemáticas pueden dar respuesta.</a:t>
          </a:r>
          <a:endParaRPr lang="es-CO" sz="1600" kern="1200" dirty="0"/>
        </a:p>
      </dsp:txBody>
      <dsp:txXfrm rot="5400000">
        <a:off x="4105270" y="-3064102"/>
        <a:ext cx="964367" cy="7098899"/>
      </dsp:txXfrm>
    </dsp:sp>
    <dsp:sp modelId="{1D388A5B-AC81-409D-9981-ADDBE11041CF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HABLIDADES</a:t>
          </a:r>
          <a:endParaRPr lang="es-CO" sz="1600" kern="1200" dirty="0"/>
        </a:p>
      </dsp:txBody>
      <dsp:txXfrm rot="5400000">
        <a:off x="-222429" y="1512997"/>
        <a:ext cx="1482862" cy="1038004"/>
      </dsp:txXfrm>
    </dsp:sp>
    <dsp:sp modelId="{6754DCA5-1F26-4872-A446-87FF0E4038DD}">
      <dsp:nvSpPr>
        <dsp:cNvPr id="0" name=""/>
        <dsp:cNvSpPr/>
      </dsp:nvSpPr>
      <dsp:spPr>
        <a:xfrm rot="5400000">
          <a:off x="4105523" y="-1776950"/>
          <a:ext cx="963860" cy="70988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0" i="0" kern="1200" dirty="0" smtClean="0"/>
            <a:t>Para desarrollar y aplicar el razonamiento matemático, con el fin de resolver problemas en situaciones cotidianas. Entraña la capacidad y voluntad de utilizar modos matemáticos de pensamiento (pensamiento lógico y espacial) y representación (fórmulas, modelos, construcciones, gráficos y diagramas)</a:t>
          </a:r>
          <a:endParaRPr lang="es-CO" sz="1600" kern="1200" dirty="0"/>
        </a:p>
      </dsp:txBody>
      <dsp:txXfrm rot="5400000">
        <a:off x="4105523" y="-1776950"/>
        <a:ext cx="963860" cy="7098899"/>
      </dsp:txXfrm>
    </dsp:sp>
    <dsp:sp modelId="{37D416C9-F80D-4C62-A75B-109BF21A28D8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ACTITUDES</a:t>
          </a:r>
          <a:endParaRPr lang="es-CO" sz="1600" kern="1200" dirty="0"/>
        </a:p>
      </dsp:txBody>
      <dsp:txXfrm rot="5400000">
        <a:off x="-222429" y="2800403"/>
        <a:ext cx="1482862" cy="1038004"/>
      </dsp:txXfrm>
    </dsp:sp>
    <dsp:sp modelId="{D616435F-A061-4D19-AB1B-9E0DD3E3AD90}">
      <dsp:nvSpPr>
        <dsp:cNvPr id="0" name=""/>
        <dsp:cNvSpPr/>
      </dsp:nvSpPr>
      <dsp:spPr>
        <a:xfrm rot="5400000">
          <a:off x="4105523" y="-489545"/>
          <a:ext cx="963860" cy="70988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0" i="0" kern="1200" dirty="0" smtClean="0"/>
            <a:t>Una actitud positiva en matemáticas se fundamenta en el respeto de la verdad y en la voluntad de encontrar argumentos y evaluar su validez</a:t>
          </a:r>
          <a:endParaRPr lang="es-CO" sz="1600" kern="1200" dirty="0"/>
        </a:p>
      </dsp:txBody>
      <dsp:txXfrm rot="5400000">
        <a:off x="4105523" y="-489545"/>
        <a:ext cx="963860" cy="7098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69DDA-88C6-4384-BBBC-3D6B6747AABA}" type="datetimeFigureOut">
              <a:rPr lang="es-CO" smtClean="0"/>
              <a:pPr/>
              <a:t>11/09/2013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9B03E-4E4B-410A-A363-EE5E67DD675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33542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0B1B5-BC40-4F37-9EFD-120058BF9E6B}" type="slidenum">
              <a:rPr lang="es-ES" smtClean="0"/>
              <a:pPr/>
              <a:t>1</a:t>
            </a:fld>
            <a:endParaRPr lang="es-E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647689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A9D91-E1B0-4976-8355-C4EB2A9CE4BE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="" xmlns:p14="http://schemas.microsoft.com/office/powerpoint/2010/main" val="1023320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A9D91-E1B0-4976-8355-C4EB2A9CE4BE}" type="slidenum">
              <a:rPr lang="es-ES" smtClean="0"/>
              <a:pPr/>
              <a:t>22</a:t>
            </a:fld>
            <a:endParaRPr lang="es-E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="" xmlns:p14="http://schemas.microsoft.com/office/powerpoint/2010/main" val="2282004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A9D91-E1B0-4976-8355-C4EB2A9CE4BE}" type="slidenum">
              <a:rPr lang="es-ES" smtClean="0"/>
              <a:pPr/>
              <a:t>25</a:t>
            </a:fld>
            <a:endParaRPr lang="es-E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="" xmlns:p14="http://schemas.microsoft.com/office/powerpoint/2010/main" val="2913219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A9D91-E1B0-4976-8355-C4EB2A9CE4BE}" type="slidenum">
              <a:rPr lang="es-ES" smtClean="0"/>
              <a:pPr/>
              <a:t>37</a:t>
            </a:fld>
            <a:endParaRPr lang="es-E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="" xmlns:p14="http://schemas.microsoft.com/office/powerpoint/2010/main" val="321816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9B03E-4E4B-410A-A363-EE5E67DD6754}" type="slidenum">
              <a:rPr lang="es-CO" smtClean="0"/>
              <a:pPr/>
              <a:t>5</a:t>
            </a:fld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270370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9B03E-4E4B-410A-A363-EE5E67DD6754}" type="slidenum">
              <a:rPr lang="es-CO" smtClean="0"/>
              <a:pPr/>
              <a:t>6</a:t>
            </a:fld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2703700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9B03E-4E4B-410A-A363-EE5E67DD6754}" type="slidenum">
              <a:rPr lang="es-CO" smtClean="0"/>
              <a:pPr/>
              <a:t>7</a:t>
            </a:fld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223064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A9D91-E1B0-4976-8355-C4EB2A9CE4BE}" type="slidenum">
              <a:rPr lang="es-ES" smtClean="0"/>
              <a:pPr/>
              <a:t>10</a:t>
            </a:fld>
            <a:endParaRPr lang="es-E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47431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ESTUDIANTES: </a:t>
            </a:r>
            <a:r>
              <a:rPr lang="es-C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Todo derecho conlleva una responsabilidad; razón por la cual el educando para culminar de manera exitosa su  proceso formativo, debe cumplir con todos los compromisos institucionales.</a:t>
            </a:r>
          </a:p>
          <a:p>
            <a:r>
              <a:rPr lang="es-C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PADRES DE FAMILIA</a:t>
            </a:r>
            <a:r>
              <a:rPr lang="es-C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Dando cumplimiento a los mandatos de la Constitución Política, el Decreto 1290 de 2009 genera un nuevo</a:t>
            </a:r>
          </a:p>
          <a:p>
            <a:r>
              <a:rPr lang="es-C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escenario para la participación de los padres de familia quienes pueden intervenir en la construcción de los sistemas  Institucionales de evaluación de los estudiantes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9B03E-4E4B-410A-A363-EE5E67DD6754}" type="slidenum">
              <a:rPr lang="es-CO" smtClean="0"/>
              <a:pPr/>
              <a:t>11</a:t>
            </a:fld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3574604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puede considerar la evaluación diagnóstica dentro de la evaluación formativa, es decir, como un dispositivo de aprendizaje, donde a través de instrumentos que reflejan lo más fielmente posible la situación inicial</a:t>
            </a:r>
            <a:r>
              <a:rPr lang="es-C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C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posible obtener información del proceso de aprendizaje y a partir de ello, mejorarlo. Esta evaluación se produce al inicio del proceso. </a:t>
            </a:r>
          </a:p>
          <a:p>
            <a:r>
              <a:rPr lang="es-C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evaluación diagnóstica tiene como función orientarte para adecuar tus clases a cada curso. Y está focalizada en el alumno, es decir, al realizar un test o actividad de diagnóstico, lo que debe interesarte es la información que puedas obtener de él o de ella.</a:t>
            </a:r>
          </a:p>
          <a:p>
            <a:endParaRPr lang="es-C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</a:t>
            </a:r>
            <a:r>
              <a:rPr lang="es-CO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sumativa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 el término usado para asignar una nota o emitir un juicio final sobre lo que el estudiante ha aprendido al terminar la enseñanza, razón por la cual, normalmente sucede al finalizar una unidad, curso o programa. Determina el grado de efectividad de las actividades que ya se terminaron. Es el 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y evaluación de los datos recolectados 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el proceso de 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formativa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Si los datos recolectados son válidos y confiables, los docentes los interpretan y emiten juicios adecuados sobre los estudiantes y toman decisiones sobre los programas.</a:t>
            </a:r>
          </a:p>
          <a:p>
            <a:endParaRPr lang="es-C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9B03E-4E4B-410A-A363-EE5E67DD6754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78604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A9D91-E1B0-4976-8355-C4EB2A9CE4BE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="" xmlns:p14="http://schemas.microsoft.com/office/powerpoint/2010/main" val="2833494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A9D91-E1B0-4976-8355-C4EB2A9CE4BE}" type="slidenum">
              <a:rPr lang="es-ES" smtClean="0"/>
              <a:pPr/>
              <a:t>20</a:t>
            </a:fld>
            <a:endParaRPr lang="es-E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236171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10/12/2012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CO">
                <a:solidFill>
                  <a:prstClr val="white"/>
                </a:solidFill>
              </a:rPr>
              <a:t>Pie de pagina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1"/>
                </a:solidFill>
                <a:ea typeface="MS PGothic" pitchFamily="34" charset="-128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N°</a:t>
            </a:r>
          </a:p>
        </p:txBody>
      </p:sp>
    </p:spTree>
    <p:extLst>
      <p:ext uri="{BB962C8B-B14F-4D97-AF65-F5344CB8AC3E}">
        <p14:creationId xmlns="" xmlns:p14="http://schemas.microsoft.com/office/powerpoint/2010/main" val="6531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3EC6-6C6F-4D79-B37A-E41A8A711C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191E8-D17F-41AA-AA43-662EB8AF62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2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570A-BBBD-4A8E-8689-185F15A840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2CAD-F061-4BF4-BEC1-4E3DD11A70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927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4EA0-C9F6-4142-8BB3-FAF1C6BBAC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65E7-779A-4825-974C-5E5322DE48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28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640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10620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3200" b="1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781300"/>
            <a:ext cx="7772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s-ES" sz="3200" b="1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76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/>
          <p:cNvGraphicFramePr>
            <a:graphicFrameLocks noChangeAspect="1"/>
          </p:cNvGraphicFramePr>
          <p:nvPr userDrawn="1"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03" name="think-cell Slide" r:id="rId4" imgW="360" imgH="360" progId="">
              <p:embed/>
            </p:oleObj>
          </a:graphicData>
        </a:graphic>
      </p:graphicFrame>
      <p:sp>
        <p:nvSpPr>
          <p:cNvPr id="3" name="12 Rectángulo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b="1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4" name="Picture 3" descr="D:\CT\Ministerio de Educacion\Agosto 2012\Logo Todos a aprende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505075"/>
            <a:ext cx="366553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:\CT\Ministerio de Educacion\Agosto 2012\Logo prosperidad para todos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77" b="7018"/>
          <a:stretch>
            <a:fillRect/>
          </a:stretch>
        </p:blipFill>
        <p:spPr bwMode="auto">
          <a:xfrm>
            <a:off x="6902450" y="5627688"/>
            <a:ext cx="174466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6 Imagen" descr="Escudo Ministerio2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943" b="-4091"/>
          <a:stretch>
            <a:fillRect/>
          </a:stretch>
        </p:blipFill>
        <p:spPr bwMode="auto">
          <a:xfrm>
            <a:off x="468313" y="5726113"/>
            <a:ext cx="2486025" cy="827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9761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9265C-6319-42B4-84FD-530DB93413DF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DC09-52AB-4490-A716-CB9A3759435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661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1DBCED5-F84B-4169-A656-DC9AC1C4C576}" type="datetimeFigureOut">
              <a:rPr lang="en-US" b="1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9/11/2013</a:t>
            </a:fld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5809AF-4A09-46AD-92CE-C79317328C45}" type="slidenum">
              <a:rPr lang="en-US" b="1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1 Imag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5861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hyperlink" Target="http://www.mineducacion.gov.co/1621/article-210023.html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hyperlink" Target="http://www.mineducacion.gov.co/1621/article-210023.html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ptlaxcala.gob.mx/primarias/anexos/Herramienta4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rubistar.4teachers.org/index.php?screen=NewRubric&amp;section_id=7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ptlaxcala.gob.mx/primarias/anexos/Herramienta4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ptlaxcala.gob.mx/primarias/anexos/Herramienta4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eptlaxcala.gob.mx/primarias/anexos/Herramienta4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ptlaxcala.gob.mx/primarias/anexos/Herramienta4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omG7lyDw1xc/TpUtF8KSnJI/AAAAAAAAAXY/o2XlEFbUr74/s320/Zona+de+Desarrollo+Proximo.jpg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francisca-apud.blogspot.com/2011/10/taxonomia-digital-de-bloom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ducacion.idoneos.com/img.foros/290432.pjpeg" TargetMode="External"/><Relationship Id="rId5" Type="http://schemas.openxmlformats.org/officeDocument/2006/relationships/hyperlink" Target="http://img.ehowcdn.com/article-new/ehow/images/a07/2f/h3/formative-assessment-tools-1.1-800x800.jpg" TargetMode="External"/><Relationship Id="rId4" Type="http://schemas.openxmlformats.org/officeDocument/2006/relationships/hyperlink" Target="http://2.bp.blogspot.com/-H0h6qJjX_ag/TmUS9lSyBfI/AAAAAAAAAAQ/MTHQ-9Q7ODk/s1600/Testing_Cartoon-230mfyi.jpg" TargetMode="External"/><Relationship Id="rId9" Type="http://schemas.openxmlformats.org/officeDocument/2006/relationships/hyperlink" Target="http://www.septlaxcala.gob.mx/primarias/anexos/Herramienta4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ineducacion.gov.co/1621/articles-160915_archivo_pdf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4608512" cy="1584176"/>
          </a:xfrm>
          <a:prstGeom prst="rect">
            <a:avLst/>
          </a:prstGeom>
        </p:spPr>
        <p:txBody>
          <a:bodyPr lIns="91435" tIns="45718" rIns="91435" bIns="45718"/>
          <a:lstStyle/>
          <a:p>
            <a:pPr algn="ctr"/>
            <a:r>
              <a:rPr lang="es-CO" sz="4000" b="0" dirty="0" smtClean="0">
                <a:solidFill>
                  <a:srgbClr val="FFFF00"/>
                </a:solidFill>
              </a:rPr>
              <a:t/>
            </a:r>
            <a:br>
              <a:rPr lang="es-CO" sz="4000" b="0" dirty="0" smtClean="0">
                <a:solidFill>
                  <a:srgbClr val="FFFF00"/>
                </a:solidFill>
              </a:rPr>
            </a:br>
            <a:r>
              <a:rPr lang="es-CO" sz="3600" dirty="0" smtClean="0"/>
              <a:t>EVALUACIÓN DE LOS APRENDIZAJES</a:t>
            </a:r>
            <a:r>
              <a:rPr lang="es-CO" sz="2400" dirty="0" smtClean="0">
                <a:solidFill>
                  <a:srgbClr val="FFFF00"/>
                </a:solidFill>
              </a:rPr>
              <a:t/>
            </a:r>
            <a:br>
              <a:rPr lang="es-CO" sz="2400" dirty="0" smtClean="0">
                <a:solidFill>
                  <a:srgbClr val="FFFF00"/>
                </a:solidFill>
              </a:rPr>
            </a:br>
            <a:endParaRPr lang="es-ES" sz="1500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 descr="http://1.bp.blogspot.com/-AteivaXc5pM/UJLq7MTH6XI/AAAAAAAAABk/FdN5ZPZKUYo/s1600/logo_todos_a_aprender+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95834"/>
            <a:ext cx="2391832" cy="1256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104" y="6309320"/>
            <a:ext cx="8722483" cy="432047"/>
          </a:xfrm>
        </p:spPr>
        <p:txBody>
          <a:bodyPr/>
          <a:lstStyle/>
          <a:p>
            <a:pPr eaLnBrk="1" hangingPunct="1"/>
            <a:r>
              <a:rPr lang="es-C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BREVE REFLEXIÓN</a:t>
            </a:r>
            <a:endParaRPr lang="es-E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772816"/>
            <a:ext cx="6041157" cy="41727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225" y="2335701"/>
            <a:ext cx="31406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 justa esta propuesta de evaluación?</a:t>
            </a:r>
            <a:endParaRPr lang="es-C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¿De qué manera se podría mejorar la propuesta?</a:t>
            </a: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473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lh4.googleusercontent.com/-rcz1ydGxiLY/UiSXdI64O5I/AAAAAAAAAF4/us3SglxNgBg/w289-h216-no/li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2262881" cy="1691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3987797116"/>
              </p:ext>
            </p:extLst>
          </p:nvPr>
        </p:nvGraphicFramePr>
        <p:xfrm>
          <a:off x="-2556792" y="1772816"/>
          <a:ext cx="9468544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1196752"/>
            <a:ext cx="7596336" cy="1143000"/>
          </a:xfrm>
        </p:spPr>
        <p:txBody>
          <a:bodyPr/>
          <a:lstStyle/>
          <a:p>
            <a:r>
              <a:rPr lang="es-CO" sz="2500" b="1" dirty="0" smtClean="0"/>
              <a:t>RESPONSABILIDAD, DEBERES Y DERECHOS FRENTE A LA EVALUACIÓN</a:t>
            </a:r>
            <a:endParaRPr lang="es-CO" sz="2500" b="1" dirty="0"/>
          </a:p>
        </p:txBody>
      </p:sp>
      <p:sp>
        <p:nvSpPr>
          <p:cNvPr id="5" name="4 Rectángulo"/>
          <p:cNvSpPr/>
          <p:nvPr/>
        </p:nvSpPr>
        <p:spPr>
          <a:xfrm>
            <a:off x="4499992" y="2818671"/>
            <a:ext cx="4536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/>
              <a:t>El proceso </a:t>
            </a:r>
            <a:r>
              <a:rPr lang="es-CO" sz="2000" dirty="0" smtClean="0"/>
              <a:t>formativo que </a:t>
            </a:r>
            <a:r>
              <a:rPr lang="es-CO" sz="2000" dirty="0"/>
              <a:t>implica</a:t>
            </a:r>
          </a:p>
          <a:p>
            <a:pPr algn="ctr"/>
            <a:r>
              <a:rPr lang="es-CO" sz="2000" dirty="0"/>
              <a:t>enseñanza, </a:t>
            </a:r>
            <a:r>
              <a:rPr lang="es-CO" sz="2000" dirty="0" smtClean="0"/>
              <a:t>aprendizaje y </a:t>
            </a:r>
            <a:r>
              <a:rPr lang="es-CO" sz="2000" dirty="0"/>
              <a:t>evaluación,</a:t>
            </a:r>
          </a:p>
          <a:p>
            <a:pPr algn="ctr"/>
            <a:r>
              <a:rPr lang="es-CO" sz="2000" dirty="0"/>
              <a:t>nos habla </a:t>
            </a:r>
            <a:r>
              <a:rPr lang="es-CO" sz="2000" dirty="0" smtClean="0"/>
              <a:t>de unas responsabilidades compartidas por </a:t>
            </a:r>
            <a:r>
              <a:rPr lang="es-CO" sz="2000" dirty="0"/>
              <a:t>dos actores</a:t>
            </a:r>
          </a:p>
          <a:p>
            <a:pPr algn="ctr"/>
            <a:r>
              <a:rPr lang="es-CO" sz="2000" dirty="0"/>
              <a:t>fundamentales que</a:t>
            </a:r>
          </a:p>
          <a:p>
            <a:pPr algn="ctr"/>
            <a:r>
              <a:rPr lang="es-CO" sz="2000" dirty="0"/>
              <a:t>intervienen en él:</a:t>
            </a:r>
          </a:p>
          <a:p>
            <a:pPr algn="ctr"/>
            <a:r>
              <a:rPr lang="es-CO" sz="2000" dirty="0"/>
              <a:t>profesores–estudiantes</a:t>
            </a:r>
            <a:r>
              <a:rPr lang="es-CO" sz="2000" dirty="0" smtClean="0"/>
              <a:t>. </a:t>
            </a:r>
            <a:endParaRPr lang="es-CO" sz="2000" dirty="0" smtClean="0"/>
          </a:p>
          <a:p>
            <a:pPr algn="ctr"/>
            <a:r>
              <a:rPr lang="es-CO" sz="2000" dirty="0" smtClean="0"/>
              <a:t>(</a:t>
            </a:r>
            <a:r>
              <a:rPr lang="es-CO" sz="2000" dirty="0" smtClean="0"/>
              <a:t>Guía </a:t>
            </a:r>
            <a:r>
              <a:rPr lang="es-CO" sz="2000" dirty="0" smtClean="0"/>
              <a:t>No. 11 MEN)</a:t>
            </a:r>
            <a:endParaRPr lang="es-CO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51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1340768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CO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QUÉ SE EVALÚA EN LENGUAJE?</a:t>
            </a:r>
            <a:endParaRPr lang="es-ES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956093877"/>
              </p:ext>
            </p:extLst>
          </p:nvPr>
        </p:nvGraphicFramePr>
        <p:xfrm>
          <a:off x="683568" y="2132856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4716016" y="599124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200" dirty="0">
                <a:hlinkClick r:id="rId7"/>
              </a:rPr>
              <a:t>http://www.mineducacion.gov.co/1621/article-210023.html</a:t>
            </a:r>
            <a:endParaRPr lang="es-CO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3237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1340768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CO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QUÉ SE EVALÚA EN MATEMÁTICAS?</a:t>
            </a:r>
            <a:endParaRPr lang="es-ES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2006877757"/>
              </p:ext>
            </p:extLst>
          </p:nvPr>
        </p:nvGraphicFramePr>
        <p:xfrm>
          <a:off x="611560" y="2060848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4716016" y="599124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200" dirty="0">
                <a:hlinkClick r:id="rId7"/>
              </a:rPr>
              <a:t>http://www.mineducacion.gov.co/1621/article-210023.html</a:t>
            </a:r>
            <a:endParaRPr lang="es-CO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481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1844824"/>
            <a:ext cx="77438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59731" y="1220145"/>
            <a:ext cx="482453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CO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TIPOS DE EVALUACIÓN</a:t>
            </a:r>
            <a:endParaRPr lang="es-ES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03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268760"/>
            <a:ext cx="8352928" cy="648072"/>
          </a:xfrm>
        </p:spPr>
        <p:txBody>
          <a:bodyPr/>
          <a:lstStyle/>
          <a:p>
            <a:pPr eaLnBrk="1" hangingPunct="1"/>
            <a:r>
              <a:rPr lang="es-CO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USO DE ESTÁNDARES  EN EVALUACIÓN</a:t>
            </a:r>
            <a:endParaRPr lang="es-ES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s://lh4.googleusercontent.com/-93rXIwP6R24/UiSZVr6wr4I/AAAAAAAAAHo/ZJsaTJXzSFM/w712-h534-no/963826_10200846523021379_2097203079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3653815" cy="2740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-34257" y="2064375"/>
            <a:ext cx="8362616" cy="417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Los estándares benefician a los estudiantes y les ayudan a los docentes a:</a:t>
            </a:r>
          </a:p>
          <a:p>
            <a:pPr indent="444500">
              <a:lnSpc>
                <a:spcPts val="3000"/>
              </a:lnSpc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stablecer objetivos comunes</a:t>
            </a:r>
            <a:endParaRPr lang="es-C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>
              <a:lnSpc>
                <a:spcPts val="3000"/>
              </a:lnSpc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intetizar los fines educativos.</a:t>
            </a:r>
          </a:p>
          <a:p>
            <a:pPr indent="444500">
              <a:lnSpc>
                <a:spcPts val="3000"/>
              </a:lnSpc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ener claridad sobre el logro de los estudiantes</a:t>
            </a:r>
          </a:p>
          <a:p>
            <a:pPr indent="444500">
              <a:lnSpc>
                <a:spcPts val="3000"/>
              </a:lnSpc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linear el currículo sistemáticamente</a:t>
            </a:r>
          </a:p>
          <a:p>
            <a:pPr indent="444500">
              <a:lnSpc>
                <a:spcPts val="3000"/>
              </a:lnSpc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otificarles los resultados al público</a:t>
            </a:r>
          </a:p>
          <a:p>
            <a:pPr indent="444500">
              <a:lnSpc>
                <a:spcPts val="3000"/>
              </a:lnSpc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eterminar criterios para trabajo de calidad</a:t>
            </a:r>
          </a:p>
          <a:p>
            <a:pPr indent="444500">
              <a:lnSpc>
                <a:spcPts val="3000"/>
              </a:lnSpc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nalizar datos</a:t>
            </a:r>
          </a:p>
          <a:p>
            <a:pPr indent="444500">
              <a:lnSpc>
                <a:spcPts val="3000"/>
              </a:lnSpc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evaluar la metodología de enseñanza</a:t>
            </a:r>
          </a:p>
          <a:p>
            <a:pPr indent="444500">
              <a:lnSpc>
                <a:spcPts val="3000"/>
              </a:lnSpc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nfocar eficazmente los recursos para desarrollo profesional</a:t>
            </a:r>
          </a:p>
          <a:p>
            <a:pPr indent="444500">
              <a:lnSpc>
                <a:spcPts val="3000"/>
              </a:lnSpc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ervir a las necesidades de la población diversa.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542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11560" y="1412776"/>
            <a:ext cx="8244408" cy="8640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800" b="1" dirty="0" smtClean="0">
                <a:solidFill>
                  <a:srgbClr val="990000"/>
                </a:solidFill>
              </a:rPr>
              <a:t>PARA QUÉ LA EVALUACIÓN FORMATIVA EN EL AULA?</a:t>
            </a:r>
            <a:endParaRPr lang="es-CO" sz="2800" b="1" dirty="0">
              <a:solidFill>
                <a:srgbClr val="990000"/>
              </a:solidFill>
            </a:endParaRPr>
          </a:p>
        </p:txBody>
      </p:sp>
      <p:sp>
        <p:nvSpPr>
          <p:cNvPr id="3" name="2 Marcador de texto"/>
          <p:cNvSpPr txBox="1">
            <a:spLocks/>
          </p:cNvSpPr>
          <p:nvPr/>
        </p:nvSpPr>
        <p:spPr>
          <a:xfrm>
            <a:off x="9578" y="1803783"/>
            <a:ext cx="5638757" cy="19442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CO" sz="2000" dirty="0" smtClean="0"/>
          </a:p>
          <a:p>
            <a:pPr algn="just"/>
            <a:r>
              <a:rPr lang="es-CO" sz="2000" dirty="0" smtClean="0"/>
              <a:t>Saber </a:t>
            </a:r>
            <a:r>
              <a:rPr lang="es-CO" sz="2000" dirty="0" smtClean="0"/>
              <a:t>hacia donde </a:t>
            </a:r>
            <a:r>
              <a:rPr lang="es-CO" sz="2000" dirty="0" smtClean="0"/>
              <a:t>van mis </a:t>
            </a:r>
            <a:r>
              <a:rPr lang="es-CO" sz="2000" dirty="0" smtClean="0"/>
              <a:t>estudiantes.</a:t>
            </a:r>
            <a:endParaRPr lang="es-CO" sz="2000" dirty="0" smtClean="0"/>
          </a:p>
          <a:p>
            <a:pPr algn="just"/>
            <a:r>
              <a:rPr lang="es-CO" sz="2000" dirty="0" smtClean="0"/>
              <a:t>Identificar los avances de los estudiantes, así como sus dificultades.</a:t>
            </a:r>
          </a:p>
          <a:p>
            <a:pPr algn="just"/>
            <a:r>
              <a:rPr lang="es-CO" sz="2000" dirty="0" smtClean="0"/>
              <a:t>Generar estrategias de apoyo pertinentes y apropiadas a sus dificultades.</a:t>
            </a:r>
          </a:p>
          <a:p>
            <a:pPr algn="just"/>
            <a:r>
              <a:rPr lang="es-CO" sz="2000" dirty="0" smtClean="0"/>
              <a:t>Establecer acciones de mejoramiento frente a las prácticas educativas.</a:t>
            </a:r>
            <a:r>
              <a:rPr lang="es-ES" altLang="es-CO" sz="2000" dirty="0"/>
              <a:t> </a:t>
            </a:r>
            <a:endParaRPr lang="es-ES" altLang="es-CO" sz="2000" dirty="0" smtClean="0"/>
          </a:p>
          <a:p>
            <a:pPr algn="just"/>
            <a:r>
              <a:rPr lang="es-ES" altLang="es-CO" sz="2000" dirty="0" smtClean="0"/>
              <a:t>Evaluar </a:t>
            </a:r>
            <a:r>
              <a:rPr lang="es-ES" altLang="es-CO" sz="2000" dirty="0"/>
              <a:t>el </a:t>
            </a:r>
            <a:r>
              <a:rPr lang="es-ES" altLang="es-CO" sz="2000" dirty="0" smtClean="0"/>
              <a:t>aprendizaje y </a:t>
            </a:r>
            <a:r>
              <a:rPr lang="es-ES" altLang="es-CO" sz="2000" dirty="0"/>
              <a:t>el desarrollo </a:t>
            </a:r>
            <a:r>
              <a:rPr lang="es-ES" altLang="es-CO" sz="2000" dirty="0" smtClean="0"/>
              <a:t>de las </a:t>
            </a:r>
            <a:r>
              <a:rPr lang="es-ES" altLang="es-CO" sz="2000" dirty="0"/>
              <a:t>competencias </a:t>
            </a:r>
            <a:r>
              <a:rPr lang="es-ES" altLang="es-CO" sz="2000" dirty="0" smtClean="0"/>
              <a:t>buscando la </a:t>
            </a:r>
            <a:r>
              <a:rPr lang="es-ES" altLang="es-CO" sz="2000" dirty="0"/>
              <a:t>mejora  de la tarea educativa antes de que el proceso formativo  haya  concluido  y  sus  resultados  sean inmodificables  para los  estudiantes. </a:t>
            </a:r>
          </a:p>
          <a:p>
            <a:pPr algn="just"/>
            <a:endParaRPr lang="es-CO" sz="2000" dirty="0" smtClean="0"/>
          </a:p>
          <a:p>
            <a:pPr algn="just"/>
            <a:endParaRPr lang="es-CO" sz="2000" dirty="0" smtClean="0"/>
          </a:p>
        </p:txBody>
      </p:sp>
      <p:pic>
        <p:nvPicPr>
          <p:cNvPr id="12290" name="Picture 2" descr="https://lh3.googleusercontent.com/-eD_fddN7qFU/UiSXez_2fEI/AAAAAAAAAGU/Ujygfz2a3FA/w450-h337-no/mis+ni%25C3%25B1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02" y="2775891"/>
            <a:ext cx="3528392" cy="2642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9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44408" cy="864096"/>
          </a:xfrm>
        </p:spPr>
        <p:txBody>
          <a:bodyPr/>
          <a:lstStyle/>
          <a:p>
            <a:pPr algn="ctr"/>
            <a:r>
              <a:rPr lang="es-CO" sz="2800" dirty="0" smtClean="0"/>
              <a:t>INSTRUMENTOS DE EVALUACIÓN DESDE UN ENFOQUE FORMATIVO</a:t>
            </a:r>
            <a:endParaRPr lang="es-CO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497" y="2852936"/>
            <a:ext cx="3528391" cy="1944216"/>
          </a:xfrm>
        </p:spPr>
        <p:txBody>
          <a:bodyPr/>
          <a:lstStyle/>
          <a:p>
            <a:r>
              <a:rPr lang="es-CO" b="1" dirty="0" smtClean="0">
                <a:solidFill>
                  <a:schemeClr val="tx1"/>
                </a:solidFill>
              </a:rPr>
              <a:t>Técnicas de observación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/>
                </a:solidFill>
              </a:rPr>
              <a:t>Guía de observación.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/>
                </a:solidFill>
              </a:rPr>
              <a:t>Registro anecdótico.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/>
                </a:solidFill>
              </a:rPr>
              <a:t>Diario de clase.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/>
                </a:solidFill>
              </a:rPr>
              <a:t>Diario de trabajo.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/>
                </a:solidFill>
              </a:rPr>
              <a:t>Escala de actitudes.</a:t>
            </a:r>
          </a:p>
        </p:txBody>
      </p:sp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6228185" y="2348880"/>
            <a:ext cx="309634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 smtClean="0">
                <a:solidFill>
                  <a:schemeClr val="tx1"/>
                </a:solidFill>
              </a:rPr>
              <a:t>Técnicas para análisis de desempeño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/>
                </a:solidFill>
              </a:rPr>
              <a:t>Portafolios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/>
                </a:solidFill>
              </a:rPr>
              <a:t>Rúbricas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/>
                </a:solidFill>
              </a:rPr>
              <a:t>Lista de cotejo.</a:t>
            </a:r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2843808" y="4077072"/>
            <a:ext cx="352839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 smtClean="0">
                <a:solidFill>
                  <a:schemeClr val="tx1"/>
                </a:solidFill>
              </a:rPr>
              <a:t>Técnicas de desempeño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/>
                </a:solidFill>
              </a:rPr>
              <a:t>Preguntas sobre el procedimiento.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/>
                </a:solidFill>
              </a:rPr>
              <a:t>Cuadernos de los estudiantes.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/>
                </a:solidFill>
              </a:rPr>
              <a:t>Organizadores gráficos.</a:t>
            </a:r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6192689" y="4581128"/>
            <a:ext cx="298782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 smtClean="0">
                <a:solidFill>
                  <a:schemeClr val="tx1"/>
                </a:solidFill>
              </a:rPr>
              <a:t>Técnicas de interrogatorio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/>
                </a:solidFill>
              </a:rPr>
              <a:t>Debates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/>
                </a:solidFill>
              </a:rPr>
              <a:t>Ensayos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/>
                </a:solidFill>
              </a:rPr>
              <a:t>Pruebas escritas.</a:t>
            </a:r>
          </a:p>
          <a:p>
            <a:endParaRPr lang="es-CO" dirty="0" smtClean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69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10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32248" y="6309320"/>
            <a:ext cx="788436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CO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Tomado: </a:t>
            </a:r>
            <a:r>
              <a:rPr lang="es-CO" sz="1400" dirty="0" smtClean="0">
                <a:hlinkClick r:id="rId3"/>
              </a:rPr>
              <a:t>http</a:t>
            </a:r>
            <a:r>
              <a:rPr lang="es-CO" sz="1400" dirty="0">
                <a:hlinkClick r:id="rId3"/>
              </a:rPr>
              <a:t>://www.septlaxcala.gob.mx/primarias/anexos/Herramienta4.pdf</a:t>
            </a:r>
            <a:endParaRPr lang="es-CO" sz="1400" dirty="0"/>
          </a:p>
          <a:p>
            <a:pPr eaLnBrk="1" hangingPunct="1"/>
            <a:endParaRPr lang="es-ES" sz="1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5609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8032" y="1124744"/>
            <a:ext cx="788436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CO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ALGUNOS INSTRUMENTOS</a:t>
            </a:r>
            <a:endParaRPr lang="es-ES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1"/>
          <p:cNvSpPr txBox="1"/>
          <p:nvPr/>
        </p:nvSpPr>
        <p:spPr>
          <a:xfrm>
            <a:off x="190868" y="2276872"/>
            <a:ext cx="84609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Evaluaciones estandarizadas </a:t>
            </a: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(SABER)</a:t>
            </a:r>
            <a:endParaRPr lang="es-CO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</a:t>
            </a: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diagnóstica </a:t>
            </a: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(PTA)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Bitácora estudiante (Portafolio) (Escuela nueva)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Diario de clase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Pruebas de conocimientos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Observaciones (Diarios de campo)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Rúbricas</a:t>
            </a:r>
            <a:endParaRPr lang="es-CO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Listas de verificación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Cuadernos de estudiantes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O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lh3.googleusercontent.com/-aRzNRmIE9FM/UiSXau1lSXI/AAAAAAAAAFg/UAgSizEKp98/w450-h337-no/cuent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1748">
            <a:off x="5796136" y="2132482"/>
            <a:ext cx="2855672" cy="2138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244">
            <a:off x="4224143" y="4226204"/>
            <a:ext cx="2743797" cy="2058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41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776120"/>
          </a:xfrm>
        </p:spPr>
        <p:txBody>
          <a:bodyPr/>
          <a:lstStyle/>
          <a:p>
            <a:r>
              <a:rPr lang="es-CO" sz="3500" b="1" dirty="0" smtClean="0"/>
              <a:t>LA EVALUACIÓN EN EL AULA </a:t>
            </a:r>
            <a:endParaRPr lang="es-CO" sz="3500" b="1" dirty="0"/>
          </a:p>
        </p:txBody>
      </p:sp>
      <p:pic>
        <p:nvPicPr>
          <p:cNvPr id="2050" name="Picture 2" descr="C:\Users\Diego H\Desktop\969819_10201675791313589_134710092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3606924" cy="3191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3463" y="2348880"/>
            <a:ext cx="5026609" cy="3594700"/>
          </a:xfrm>
        </p:spPr>
        <p:txBody>
          <a:bodyPr/>
          <a:lstStyle/>
          <a:p>
            <a:pPr marL="0" indent="0" algn="just">
              <a:buNone/>
            </a:pPr>
            <a:r>
              <a:rPr lang="es-CO" sz="2200" dirty="0"/>
              <a:t>E</a:t>
            </a:r>
            <a:r>
              <a:rPr lang="es-CO" sz="2200" dirty="0" smtClean="0"/>
              <a:t>s una </a:t>
            </a:r>
            <a:r>
              <a:rPr lang="es-CO" sz="2200" dirty="0"/>
              <a:t>de las actividades que hacen parte y se desarrollan dentro del </a:t>
            </a:r>
            <a:r>
              <a:rPr lang="es-CO" sz="2200" b="1" dirty="0" smtClean="0"/>
              <a:t>proceso formativo </a:t>
            </a:r>
            <a:r>
              <a:rPr lang="es-CO" sz="2200" dirty="0"/>
              <a:t>que se adelanta en la institución escolar, con la cual </a:t>
            </a:r>
            <a:r>
              <a:rPr lang="es-CO" sz="2200" b="1" dirty="0" smtClean="0"/>
              <a:t>no solamente </a:t>
            </a:r>
            <a:r>
              <a:rPr lang="es-CO" sz="2200" b="1" dirty="0"/>
              <a:t>aprenden los estudiantes</a:t>
            </a:r>
            <a:r>
              <a:rPr lang="es-CO" sz="2200" dirty="0"/>
              <a:t>, </a:t>
            </a:r>
            <a:r>
              <a:rPr lang="es-CO" sz="2200" b="1" dirty="0"/>
              <a:t>sino</a:t>
            </a:r>
            <a:r>
              <a:rPr lang="es-CO" sz="2200" dirty="0"/>
              <a:t> que especialmente, lo </a:t>
            </a:r>
            <a:r>
              <a:rPr lang="es-CO" sz="2200" dirty="0" smtClean="0"/>
              <a:t>hacen </a:t>
            </a:r>
            <a:r>
              <a:rPr lang="es-CO" sz="2200" b="1" dirty="0" smtClean="0"/>
              <a:t>los </a:t>
            </a:r>
            <a:r>
              <a:rPr lang="es-CO" sz="2200" b="1" dirty="0"/>
              <a:t>maestros</a:t>
            </a:r>
            <a:r>
              <a:rPr lang="es-CO" sz="2200" dirty="0"/>
              <a:t>, porque a partir de ella es que deben </a:t>
            </a:r>
            <a:r>
              <a:rPr lang="es-CO" sz="2200" b="1" dirty="0"/>
              <a:t>visualizar, organizar </a:t>
            </a:r>
            <a:r>
              <a:rPr lang="es-CO" sz="2200" b="1" dirty="0" smtClean="0"/>
              <a:t>y planificar</a:t>
            </a:r>
            <a:r>
              <a:rPr lang="es-CO" sz="2200" dirty="0" smtClean="0"/>
              <a:t> </a:t>
            </a:r>
            <a:r>
              <a:rPr lang="es-CO" sz="2200" dirty="0"/>
              <a:t>su trabajo de enseñanza.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52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540" y="1268760"/>
            <a:ext cx="8352928" cy="648072"/>
          </a:xfrm>
        </p:spPr>
        <p:txBody>
          <a:bodyPr/>
          <a:lstStyle/>
          <a:p>
            <a:pPr eaLnBrk="1" hangingPunct="1"/>
            <a:r>
              <a:rPr lang="es-CO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LISTAS DE VERIFICACIÓN</a:t>
            </a:r>
            <a:endParaRPr lang="es-ES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2005" y="2082719"/>
            <a:ext cx="873199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lista de verificación es una estrategia efectiva de evaluación formativa para monitorear habilidades, conductas o disposiciones específicas de los individuos o de los estudiantes de un grupo.</a:t>
            </a:r>
          </a:p>
          <a:p>
            <a:pPr algn="just"/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También les muestra a los estudiantes cómo organizar la secuencia de pasos para completar una tarea compleja.</a:t>
            </a:r>
          </a:p>
          <a:p>
            <a:pPr algn="just"/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listas de verificación deberían incluir: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nombre del estudiante,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Espacio para las cuatro o cinco áreas a trabajar,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Un código o clasificación para determinar si el estudiante demuestra la habilidad y un espacio para comentarios o notas.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Algunos docentes incluyen la fecha también para documentar el proceso de crecimiento o para reportes para los padres de familia.</a:t>
            </a:r>
          </a:p>
        </p:txBody>
      </p:sp>
    </p:spTree>
    <p:extLst>
      <p:ext uri="{BB962C8B-B14F-4D97-AF65-F5344CB8AC3E}">
        <p14:creationId xmlns="" xmlns:p14="http://schemas.microsoft.com/office/powerpoint/2010/main" val="4071125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24419" y="2735502"/>
            <a:ext cx="3419872" cy="864096"/>
          </a:xfrm>
        </p:spPr>
        <p:txBody>
          <a:bodyPr/>
          <a:lstStyle/>
          <a:p>
            <a:pPr eaLnBrk="1" hangingPunct="1"/>
            <a:r>
              <a:rPr lang="es-CO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LISTAS DE VERIFICACIÓN</a:t>
            </a:r>
            <a:endParaRPr lang="es-ES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1" y="1268760"/>
            <a:ext cx="5664903" cy="516911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98521" y="5301208"/>
            <a:ext cx="324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Torres, B. &amp; Jiménez, J. (2010). </a:t>
            </a:r>
            <a:r>
              <a:rPr lang="es-CO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Competencias comunicativas 4: libro del estudiante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Printer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colombiana S.A.: Bogotá, D.C., p.35.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548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540" y="1434647"/>
            <a:ext cx="8352928" cy="648072"/>
          </a:xfrm>
        </p:spPr>
        <p:txBody>
          <a:bodyPr/>
          <a:lstStyle/>
          <a:p>
            <a:pPr eaLnBrk="1" hangingPunct="1"/>
            <a:r>
              <a:rPr lang="es-CO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RÚBRICAS</a:t>
            </a:r>
            <a:endParaRPr lang="es-ES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36772" y="2139403"/>
            <a:ext cx="854246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300" dirty="0" smtClean="0">
                <a:latin typeface="Arial" pitchFamily="34" charset="0"/>
                <a:cs typeface="Arial" pitchFamily="34" charset="0"/>
              </a:rPr>
              <a:t>Una rúbrica es una guía de calificación que se usa para evaluar </a:t>
            </a:r>
            <a:r>
              <a:rPr lang="es-CO" sz="2300" b="1" dirty="0" smtClean="0">
                <a:latin typeface="Arial" pitchFamily="34" charset="0"/>
                <a:cs typeface="Arial" pitchFamily="34" charset="0"/>
              </a:rPr>
              <a:t>la calidad de las respuestas </a:t>
            </a:r>
            <a:r>
              <a:rPr lang="es-CO" sz="2300" dirty="0" smtClean="0">
                <a:latin typeface="Arial" pitchFamily="34" charset="0"/>
                <a:cs typeface="Arial" pitchFamily="34" charset="0"/>
              </a:rPr>
              <a:t>que construyen los estudiantes, normalmente relacionadas con un desempeño.</a:t>
            </a:r>
          </a:p>
          <a:p>
            <a:pPr algn="just"/>
            <a:endParaRPr lang="es-CO" sz="2300" dirty="0">
              <a:latin typeface="Arial" pitchFamily="34" charset="0"/>
              <a:cs typeface="Arial" pitchFamily="34" charset="0"/>
            </a:endParaRPr>
          </a:p>
          <a:p>
            <a:r>
              <a:rPr lang="es-CO" sz="2400" dirty="0" smtClean="0">
                <a:latin typeface="Arial" pitchFamily="34" charset="0"/>
                <a:cs typeface="Arial" pitchFamily="34" charset="0"/>
              </a:rPr>
              <a:t>Se basa en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una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serie de indicadores que permiten ubicar el grado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de desarrollo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de los conocimientos, habilidades y actitudes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o valores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, en una escala determinada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CO" sz="23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2300" dirty="0" smtClean="0">
                <a:latin typeface="Arial" pitchFamily="34" charset="0"/>
                <a:cs typeface="Arial" pitchFamily="34" charset="0"/>
              </a:rPr>
              <a:t>Es similar a la lista de verificación, pero incluye una </a:t>
            </a:r>
            <a:r>
              <a:rPr lang="es-CO" sz="2300" b="1" dirty="0" smtClean="0">
                <a:latin typeface="Arial" pitchFamily="34" charset="0"/>
                <a:cs typeface="Arial" pitchFamily="34" charset="0"/>
              </a:rPr>
              <a:t>escala de evaluación que define y diferencia </a:t>
            </a:r>
            <a:r>
              <a:rPr lang="es-CO" sz="2300" dirty="0" smtClean="0">
                <a:latin typeface="Arial" pitchFamily="34" charset="0"/>
                <a:cs typeface="Arial" pitchFamily="34" charset="0"/>
              </a:rPr>
              <a:t>los niveles de desempeño.</a:t>
            </a:r>
          </a:p>
        </p:txBody>
      </p:sp>
    </p:spTree>
    <p:extLst>
      <p:ext uri="{BB962C8B-B14F-4D97-AF65-F5344CB8AC3E}">
        <p14:creationId xmlns="" xmlns:p14="http://schemas.microsoft.com/office/powerpoint/2010/main" val="4132168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556792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100" b="1" dirty="0"/>
              <a:t>Para elaborar una rúbrica es necesari</a:t>
            </a:r>
            <a:r>
              <a:rPr lang="es-CO" sz="2100" dirty="0"/>
              <a:t>o</a:t>
            </a:r>
            <a:r>
              <a:rPr lang="es-CO" sz="21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100" dirty="0" smtClean="0"/>
              <a:t>Redactar </a:t>
            </a:r>
            <a:r>
              <a:rPr lang="es-CO" sz="2100" dirty="0"/>
              <a:t>los </a:t>
            </a:r>
            <a:r>
              <a:rPr lang="es-CO" sz="2100" dirty="0" smtClean="0"/>
              <a:t>indicadores con </a:t>
            </a:r>
            <a:r>
              <a:rPr lang="es-CO" sz="2100" dirty="0"/>
              <a:t>base en los </a:t>
            </a:r>
            <a:r>
              <a:rPr lang="es-CO" sz="2100" dirty="0" smtClean="0"/>
              <a:t>aprendizajes esperados</a:t>
            </a:r>
            <a:r>
              <a:rPr lang="es-CO" sz="21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100" dirty="0" smtClean="0"/>
              <a:t>Establecer </a:t>
            </a:r>
            <a:r>
              <a:rPr lang="es-CO" sz="2100" dirty="0"/>
              <a:t>el grado </a:t>
            </a:r>
            <a:r>
              <a:rPr lang="es-CO" sz="2100" dirty="0" smtClean="0"/>
              <a:t>de desempeño de </a:t>
            </a:r>
            <a:r>
              <a:rPr lang="es-CO" sz="2100" dirty="0"/>
              <a:t>cada </a:t>
            </a:r>
            <a:r>
              <a:rPr lang="es-CO" sz="2100" dirty="0" smtClean="0"/>
              <a:t>indicador para </a:t>
            </a:r>
            <a:r>
              <a:rPr lang="es-CO" sz="2100" dirty="0"/>
              <a:t>la primera </a:t>
            </a:r>
            <a:r>
              <a:rPr lang="es-CO" sz="2100" dirty="0" smtClean="0"/>
              <a:t>variante.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100" dirty="0" smtClean="0"/>
              <a:t>Redactarlos </a:t>
            </a:r>
            <a:r>
              <a:rPr lang="es-CO" sz="2100" dirty="0"/>
              <a:t>de forma clara.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100" dirty="0" smtClean="0"/>
              <a:t>Proponer </a:t>
            </a:r>
            <a:r>
              <a:rPr lang="es-CO" sz="2100" dirty="0"/>
              <a:t>una escala de </a:t>
            </a:r>
            <a:r>
              <a:rPr lang="es-CO" sz="2100" dirty="0" smtClean="0"/>
              <a:t>valor fácil </a:t>
            </a:r>
            <a:r>
              <a:rPr lang="es-CO" sz="2100" dirty="0"/>
              <a:t>de comprender </a:t>
            </a:r>
            <a:r>
              <a:rPr lang="es-CO" sz="2100" dirty="0" smtClean="0"/>
              <a:t>y utilizar</a:t>
            </a:r>
            <a:r>
              <a:rPr lang="es-CO" sz="2100" dirty="0"/>
              <a:t>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0795622"/>
              </p:ext>
            </p:extLst>
          </p:nvPr>
        </p:nvGraphicFramePr>
        <p:xfrm>
          <a:off x="827584" y="4149080"/>
          <a:ext cx="792088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74"/>
                <a:gridCol w="1569774"/>
                <a:gridCol w="1569774"/>
                <a:gridCol w="1569774"/>
                <a:gridCol w="1641784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Aprendizajes esperados - Estándar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Superior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Alto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Básico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Bajo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827584" y="3520647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/>
              <a:t>Grado:</a:t>
            </a:r>
          </a:p>
          <a:p>
            <a:r>
              <a:rPr lang="es-CO" b="1" dirty="0" smtClean="0"/>
              <a:t>Área:</a:t>
            </a:r>
            <a:endParaRPr lang="es-C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24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3296754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hlinkClick r:id="rId2"/>
              </a:rPr>
              <a:t>http://rubistar.4teachers.org/index.php?screen=NewRubric&amp;section_id=7#07</a:t>
            </a:r>
            <a:endParaRPr lang="es-CO" sz="20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03848" y="6211499"/>
            <a:ext cx="318159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CO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RÚBRICAS</a:t>
            </a: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45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03848" y="6211499"/>
            <a:ext cx="3181597" cy="648072"/>
          </a:xfrm>
        </p:spPr>
        <p:txBody>
          <a:bodyPr/>
          <a:lstStyle/>
          <a:p>
            <a:pPr eaLnBrk="1" hangingPunct="1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RÚBRICAS</a:t>
            </a: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69997" y="6032321"/>
            <a:ext cx="8974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Rúbrica para la valoración de Experiencias Inspiradoras  - PTA</a:t>
            </a:r>
            <a:endParaRPr lang="es-ES_trad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" y="1340768"/>
            <a:ext cx="91059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05215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3845947"/>
            <a:ext cx="42697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Promover la autoevaluación.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Privilegiar el registro libre y contextualizado de observaciones.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Servir de insumo para verificar el nivel de logro de los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aprendizajes.</a:t>
            </a:r>
            <a:endParaRPr lang="es-CO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139952" y="4156045"/>
            <a:ext cx="52058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Definir </a:t>
            </a:r>
            <a:r>
              <a:rPr lang="es-CO" sz="1600" dirty="0">
                <a:latin typeface="Arial" pitchFamily="34" charset="0"/>
                <a:cs typeface="Arial" pitchFamily="34" charset="0"/>
              </a:rPr>
              <a:t>la periodicidad del diario, es decir, por 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cuánto tiempo </a:t>
            </a:r>
            <a:r>
              <a:rPr lang="es-CO" sz="1600" dirty="0">
                <a:latin typeface="Arial" pitchFamily="34" charset="0"/>
                <a:cs typeface="Arial" pitchFamily="34" charset="0"/>
              </a:rPr>
              <a:t>va a realizarse y con qué propósito.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Seleccionar </a:t>
            </a:r>
            <a:r>
              <a:rPr lang="es-CO" sz="1600" dirty="0">
                <a:latin typeface="Arial" pitchFamily="34" charset="0"/>
                <a:cs typeface="Arial" pitchFamily="34" charset="0"/>
              </a:rPr>
              <a:t>qué se incluirá en el diario, cómo y para qué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CO" sz="1600" dirty="0">
                <a:latin typeface="Arial" pitchFamily="34" charset="0"/>
                <a:cs typeface="Arial" pitchFamily="34" charset="0"/>
              </a:rPr>
              <a:t>Realizar un seguimiento de los diarios de los alumnos.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Propiciar </a:t>
            </a:r>
            <a:r>
              <a:rPr lang="es-CO" sz="1600" dirty="0">
                <a:latin typeface="Arial" pitchFamily="34" charset="0"/>
                <a:cs typeface="Arial" pitchFamily="34" charset="0"/>
              </a:rPr>
              <a:t>la reflexión entre pares y 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docente-alumno acerca </a:t>
            </a:r>
            <a:r>
              <a:rPr lang="es-CO" sz="1600" dirty="0">
                <a:latin typeface="Arial" pitchFamily="34" charset="0"/>
                <a:cs typeface="Arial" pitchFamily="34" charset="0"/>
              </a:rPr>
              <a:t>del contenido del diario.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268760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CO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DIARIO DE CLASE</a:t>
            </a:r>
            <a:endParaRPr lang="es-E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355976" y="3405193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/>
              <a:t>Para elaborar un diario de clase se deben considerar </a:t>
            </a:r>
            <a:r>
              <a:rPr lang="es-CO" sz="2000" b="1" dirty="0" smtClean="0"/>
              <a:t>los siguientes </a:t>
            </a:r>
            <a:r>
              <a:rPr lang="es-CO" sz="2000" b="1" dirty="0"/>
              <a:t>elementos: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0231" y="1988840"/>
            <a:ext cx="8754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Arial" pitchFamily="34" charset="0"/>
                <a:cs typeface="Arial" pitchFamily="34" charset="0"/>
              </a:rPr>
              <a:t>El diario de clase es un </a:t>
            </a:r>
            <a:r>
              <a:rPr lang="es-CO" sz="1600" b="1" dirty="0">
                <a:latin typeface="Arial" pitchFamily="34" charset="0"/>
                <a:cs typeface="Arial" pitchFamily="34" charset="0"/>
              </a:rPr>
              <a:t>registro individual donde cada </a:t>
            </a:r>
            <a:r>
              <a:rPr lang="es-CO" sz="1600" b="1" dirty="0" smtClean="0">
                <a:latin typeface="Arial" pitchFamily="34" charset="0"/>
                <a:cs typeface="Arial" pitchFamily="34" charset="0"/>
              </a:rPr>
              <a:t>alumno plasma </a:t>
            </a:r>
            <a:r>
              <a:rPr lang="es-CO" sz="1600" b="1" dirty="0">
                <a:latin typeface="Arial" pitchFamily="34" charset="0"/>
                <a:cs typeface="Arial" pitchFamily="34" charset="0"/>
              </a:rPr>
              <a:t>su experiencia personal en las diferentes </a:t>
            </a:r>
            <a:r>
              <a:rPr lang="es-CO" sz="1600" b="1" dirty="0" smtClean="0">
                <a:latin typeface="Arial" pitchFamily="34" charset="0"/>
                <a:cs typeface="Arial" pitchFamily="34" charset="0"/>
              </a:rPr>
              <a:t>actividades 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es-CO" sz="1600" dirty="0">
                <a:latin typeface="Arial" pitchFamily="34" charset="0"/>
                <a:cs typeface="Arial" pitchFamily="34" charset="0"/>
              </a:rPr>
              <a:t>ha realizado, ya sea durante una secuencia de 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aprendizaje, un </a:t>
            </a:r>
            <a:r>
              <a:rPr lang="es-CO" sz="1600" dirty="0">
                <a:latin typeface="Arial" pitchFamily="34" charset="0"/>
                <a:cs typeface="Arial" pitchFamily="34" charset="0"/>
              </a:rPr>
              <a:t>bloque o un ciclo escolar. Se utiliza para expresar 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comentarios, opiniones</a:t>
            </a:r>
            <a:r>
              <a:rPr lang="es-CO" sz="1600" dirty="0">
                <a:latin typeface="Arial" pitchFamily="34" charset="0"/>
                <a:cs typeface="Arial" pitchFamily="34" charset="0"/>
              </a:rPr>
              <a:t>, dudas y sugerencias relacionadas con 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las actividades </a:t>
            </a:r>
            <a:r>
              <a:rPr lang="es-CO" sz="1600" dirty="0">
                <a:latin typeface="Arial" pitchFamily="34" charset="0"/>
                <a:cs typeface="Arial" pitchFamily="34" charset="0"/>
              </a:rPr>
              <a:t>realizadas.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72706" y="3573016"/>
            <a:ext cx="109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/>
              <a:t>Permite: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18844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608512" y="641326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1000" dirty="0"/>
              <a:t>(Las estrategias e instrumentos de evaluación desde un enfoque formativo: </a:t>
            </a:r>
            <a:r>
              <a:rPr lang="es-CO" sz="1000" dirty="0">
                <a:hlinkClick r:id="rId3"/>
              </a:rPr>
              <a:t>http://www.septlaxcala.gob.mx/primarias/anexos/Herramienta4.pdf</a:t>
            </a:r>
            <a:r>
              <a:rPr lang="es-CO" sz="10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599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55576" y="1292886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CO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CUADERNOS DE LOS ESTUDIANTES</a:t>
            </a:r>
            <a:endParaRPr lang="es-E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41826" y="2431819"/>
            <a:ext cx="7718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itchFamily="34" charset="0"/>
                <a:cs typeface="Arial" pitchFamily="34" charset="0"/>
              </a:rPr>
              <a:t>C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omo </a:t>
            </a:r>
            <a:r>
              <a:rPr lang="es-CO" dirty="0">
                <a:latin typeface="Arial" pitchFamily="34" charset="0"/>
                <a:cs typeface="Arial" pitchFamily="34" charset="0"/>
              </a:rPr>
              <a:t>instrumentos de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evaluación, 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permiten </a:t>
            </a:r>
            <a:r>
              <a:rPr lang="es-CO" b="1" dirty="0">
                <a:latin typeface="Arial" pitchFamily="34" charset="0"/>
                <a:cs typeface="Arial" pitchFamily="34" charset="0"/>
              </a:rPr>
              <a:t>hacer un seguimiento del desempeño de 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los alumnos </a:t>
            </a:r>
            <a:r>
              <a:rPr lang="es-CO" b="1" dirty="0">
                <a:latin typeface="Arial" pitchFamily="34" charset="0"/>
                <a:cs typeface="Arial" pitchFamily="34" charset="0"/>
              </a:rPr>
              <a:t>y de los docentes</a:t>
            </a:r>
            <a:r>
              <a:rPr lang="es-CO" dirty="0">
                <a:latin typeface="Arial" pitchFamily="34" charset="0"/>
                <a:cs typeface="Arial" pitchFamily="34" charset="0"/>
              </a:rPr>
              <a:t>. También son un </a:t>
            </a:r>
            <a:r>
              <a:rPr lang="es-CO" b="1" dirty="0">
                <a:latin typeface="Arial" pitchFamily="34" charset="0"/>
                <a:cs typeface="Arial" pitchFamily="34" charset="0"/>
              </a:rPr>
              <a:t>medio de</a:t>
            </a:r>
            <a:r>
              <a:rPr lang="es-CO" dirty="0">
                <a:latin typeface="Arial" pitchFamily="34" charset="0"/>
                <a:cs typeface="Arial" pitchFamily="34" charset="0"/>
              </a:rPr>
              <a:t> 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comunicación entre </a:t>
            </a:r>
            <a:r>
              <a:rPr lang="es-CO" b="1" dirty="0">
                <a:latin typeface="Arial" pitchFamily="34" charset="0"/>
                <a:cs typeface="Arial" pitchFamily="34" charset="0"/>
              </a:rPr>
              <a:t>la familia y la escuela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41825" y="3762906"/>
            <a:ext cx="80431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Arial" pitchFamily="34" charset="0"/>
                <a:cs typeface="Arial" pitchFamily="34" charset="0"/>
              </a:rPr>
              <a:t>Pueden </a:t>
            </a:r>
            <a:r>
              <a:rPr lang="es-CO" dirty="0">
                <a:latin typeface="Arial" pitchFamily="34" charset="0"/>
                <a:cs typeface="Arial" pitchFamily="34" charset="0"/>
              </a:rPr>
              <a:t>usarse para elaborar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diferentes producciones </a:t>
            </a:r>
            <a:r>
              <a:rPr lang="es-CO" dirty="0">
                <a:latin typeface="Arial" pitchFamily="34" charset="0"/>
                <a:cs typeface="Arial" pitchFamily="34" charset="0"/>
              </a:rPr>
              <a:t>con fines evaluativos,</a:t>
            </a:r>
          </a:p>
          <a:p>
            <a:pPr algn="just"/>
            <a:r>
              <a:rPr lang="es-CO" dirty="0">
                <a:latin typeface="Arial" pitchFamily="34" charset="0"/>
                <a:cs typeface="Arial" pitchFamily="34" charset="0"/>
              </a:rPr>
              <a:t>pero es </a:t>
            </a:r>
            <a:r>
              <a:rPr lang="es-CO" b="1" dirty="0">
                <a:latin typeface="Arial" pitchFamily="34" charset="0"/>
                <a:cs typeface="Arial" pitchFamily="34" charset="0"/>
              </a:rPr>
              <a:t>necesario 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identificar el </a:t>
            </a:r>
            <a:r>
              <a:rPr lang="es-CO" b="1" dirty="0">
                <a:latin typeface="Arial" pitchFamily="34" charset="0"/>
                <a:cs typeface="Arial" pitchFamily="34" charset="0"/>
              </a:rPr>
              <a:t>aprendizaje </a:t>
            </a:r>
            <a:r>
              <a:rPr lang="es-CO" dirty="0">
                <a:latin typeface="Arial" pitchFamily="34" charset="0"/>
                <a:cs typeface="Arial" pitchFamily="34" charset="0"/>
              </a:rPr>
              <a:t>esperado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que se </a:t>
            </a:r>
            <a:r>
              <a:rPr lang="es-CO" dirty="0">
                <a:latin typeface="Arial" pitchFamily="34" charset="0"/>
                <a:cs typeface="Arial" pitchFamily="34" charset="0"/>
              </a:rPr>
              <a:t>pretende evaluar y los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criterios  para </a:t>
            </a:r>
            <a:r>
              <a:rPr lang="es-CO" dirty="0">
                <a:latin typeface="Arial" pitchFamily="34" charset="0"/>
                <a:cs typeface="Arial" pitchFamily="34" charset="0"/>
              </a:rPr>
              <a:t>hacerlo. En ese sentido, es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recomendable  incluir </a:t>
            </a:r>
            <a:r>
              <a:rPr lang="es-CO" dirty="0">
                <a:latin typeface="Arial" pitchFamily="34" charset="0"/>
                <a:cs typeface="Arial" pitchFamily="34" charset="0"/>
              </a:rPr>
              <a:t>ejercicios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que permitan </a:t>
            </a:r>
            <a:r>
              <a:rPr lang="es-CO" dirty="0">
                <a:latin typeface="Arial" pitchFamily="34" charset="0"/>
                <a:cs typeface="Arial" pitchFamily="34" charset="0"/>
              </a:rPr>
              <a:t>evaluar el aprendizaje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de los </a:t>
            </a:r>
            <a:r>
              <a:rPr lang="es-CO" dirty="0">
                <a:latin typeface="Arial" pitchFamily="34" charset="0"/>
                <a:cs typeface="Arial" pitchFamily="34" charset="0"/>
              </a:rPr>
              <a:t>alumnos, como el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procedimiento que </a:t>
            </a:r>
            <a:r>
              <a:rPr lang="es-CO" dirty="0">
                <a:latin typeface="Arial" pitchFamily="34" charset="0"/>
                <a:cs typeface="Arial" pitchFamily="34" charset="0"/>
              </a:rPr>
              <a:t>usan para resolver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problemas, escribir </a:t>
            </a:r>
            <a:r>
              <a:rPr lang="es-CO" dirty="0">
                <a:latin typeface="Arial" pitchFamily="34" charset="0"/>
                <a:cs typeface="Arial" pitchFamily="34" charset="0"/>
              </a:rPr>
              <a:t>textos, organizar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información o </a:t>
            </a:r>
            <a:r>
              <a:rPr lang="es-CO" dirty="0">
                <a:latin typeface="Arial" pitchFamily="34" charset="0"/>
                <a:cs typeface="Arial" pitchFamily="34" charset="0"/>
              </a:rPr>
              <a:t>seleccionarla y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analizarla.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402003" y="586857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1000" dirty="0"/>
              <a:t>(Las estrategias e instrumentos de evaluación desde un enfoque formativo: </a:t>
            </a:r>
            <a:r>
              <a:rPr lang="es-CO" sz="1000" dirty="0">
                <a:hlinkClick r:id="rId3"/>
              </a:rPr>
              <a:t>http://www.septlaxcala.gob.mx/primarias/anexos/Herramienta4.pdf</a:t>
            </a:r>
            <a:r>
              <a:rPr lang="es-CO" sz="10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80238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11560" y="1412776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CO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PRUEBAS ORALES O ESCRITAS</a:t>
            </a:r>
            <a:endParaRPr lang="es-E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2348880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itchFamily="34" charset="0"/>
                <a:cs typeface="Arial" pitchFamily="34" charset="0"/>
              </a:rPr>
              <a:t>Las pruebas escritas se construyen a partir de un conjunto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de preguntas </a:t>
            </a:r>
            <a:r>
              <a:rPr lang="es-CO" dirty="0">
                <a:latin typeface="Arial" pitchFamily="34" charset="0"/>
                <a:cs typeface="Arial" pitchFamily="34" charset="0"/>
              </a:rPr>
              <a:t>claras y precisas, que demandan del alumno una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respuesta limitada </a:t>
            </a:r>
            <a:r>
              <a:rPr lang="es-CO" dirty="0">
                <a:latin typeface="Arial" pitchFamily="34" charset="0"/>
                <a:cs typeface="Arial" pitchFamily="34" charset="0"/>
              </a:rPr>
              <a:t>a una elección entre una serie de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alternativas, o </a:t>
            </a:r>
            <a:r>
              <a:rPr lang="es-CO" dirty="0">
                <a:latin typeface="Arial" pitchFamily="34" charset="0"/>
                <a:cs typeface="Arial" pitchFamily="34" charset="0"/>
              </a:rPr>
              <a:t>una respuesta breve. Las preguntas constituyen una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muestra representativa </a:t>
            </a:r>
            <a:r>
              <a:rPr lang="es-CO" dirty="0">
                <a:latin typeface="Arial" pitchFamily="34" charset="0"/>
                <a:cs typeface="Arial" pitchFamily="34" charset="0"/>
              </a:rPr>
              <a:t>de los contenidos a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evaluar. </a:t>
            </a:r>
          </a:p>
          <a:p>
            <a:pPr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dirty="0" smtClean="0">
                <a:latin typeface="Arial" pitchFamily="34" charset="0"/>
                <a:cs typeface="Arial" pitchFamily="34" charset="0"/>
              </a:rPr>
              <a:t>(Las estrategias e instrumentos de evaluación desde un enfoque formativo: </a:t>
            </a:r>
            <a:r>
              <a:rPr lang="es-CO" dirty="0">
                <a:latin typeface="Arial" pitchFamily="34" charset="0"/>
                <a:cs typeface="Arial" pitchFamily="34" charset="0"/>
                <a:hlinkClick r:id="rId2"/>
              </a:rPr>
              <a:t>http://www.septlaxcala.gob.mx/primarias/anexos/Herramienta4.pdf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22" y="2636912"/>
            <a:ext cx="3574878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9233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484784"/>
            <a:ext cx="8820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opción múltiple: la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pregunta se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acompaña de un conjunto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de respuestas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donde sólo una es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la correcta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base común (</a:t>
            </a:r>
            <a:r>
              <a:rPr lang="es-CO" sz="2000" dirty="0" err="1">
                <a:latin typeface="Arial" pitchFamily="34" charset="0"/>
                <a:cs typeface="Arial" pitchFamily="34" charset="0"/>
              </a:rPr>
              <a:t>multireactivos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): se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formula una serie de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preguntas a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partir de una misma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información, generalmente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un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texto o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un recurso gráfico.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D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e ordenamiento: proponen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una serie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de hechos o conceptos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que aparecen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desordenados; la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tarea es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secuenciarlos de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acuerdo con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un criterio establecido.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Verdaderas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o falsas: la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pregunta se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acompaña de un conjunto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de afirmaciones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correctas e incorrectas; la tarea es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identificar ambas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D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e correlación: se conforman por dos columnas con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ideas o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conceptos relacionados entre sí; el propósito es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señalar dichas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relaciones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completar ideas: se propone un planteamiento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incompleto; la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tarea es incluir la información que le dé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coherencia y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sentido.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Abiertas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de respuesta única: requieren de una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respuesta específica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62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/>
          <a:lstStyle/>
          <a:p>
            <a:r>
              <a:rPr lang="es-CO" sz="3500" b="1" dirty="0" smtClean="0"/>
              <a:t>CARACTERÍSTICAS</a:t>
            </a:r>
            <a:r>
              <a:rPr lang="es-CO" sz="3500" dirty="0" smtClean="0"/>
              <a:t> </a:t>
            </a:r>
            <a:endParaRPr lang="es-CO" sz="3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8032" y="2276872"/>
            <a:ext cx="8748464" cy="38164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2300" dirty="0" smtClean="0"/>
              <a:t>Es </a:t>
            </a:r>
            <a:r>
              <a:rPr lang="es-CO" sz="2300" dirty="0"/>
              <a:t>formativa, motivadora, orientadora, pero nunca sancionatoria.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300" dirty="0" smtClean="0"/>
              <a:t>Utiliza </a:t>
            </a:r>
            <a:r>
              <a:rPr lang="es-CO" sz="2300" dirty="0"/>
              <a:t>diferentes técnicas de evaluación y hace triangulación de </a:t>
            </a:r>
            <a:r>
              <a:rPr lang="es-CO" sz="2300" dirty="0" smtClean="0"/>
              <a:t>la información</a:t>
            </a:r>
            <a:r>
              <a:rPr lang="es-CO" sz="2300" dirty="0"/>
              <a:t>, para emitir juicios y valoraciones contextualizadas.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300" dirty="0" smtClean="0"/>
              <a:t>Está </a:t>
            </a:r>
            <a:r>
              <a:rPr lang="es-CO" sz="2300" dirty="0"/>
              <a:t>centrada en la forma como el estudiante </a:t>
            </a:r>
            <a:r>
              <a:rPr lang="es-CO" sz="2300" dirty="0" smtClean="0"/>
              <a:t>aprende, sin descuidar</a:t>
            </a:r>
            <a:r>
              <a:rPr lang="es-CO" sz="2300" dirty="0"/>
              <a:t> </a:t>
            </a:r>
            <a:r>
              <a:rPr lang="es-CO" sz="2300" dirty="0" smtClean="0"/>
              <a:t>la </a:t>
            </a:r>
            <a:r>
              <a:rPr lang="es-CO" sz="2300" dirty="0"/>
              <a:t>calidad de lo que aprende.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300" dirty="0" smtClean="0"/>
              <a:t>Es </a:t>
            </a:r>
            <a:r>
              <a:rPr lang="es-CO" sz="2300" dirty="0"/>
              <a:t>transparente, continua y procesual.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300" dirty="0" smtClean="0"/>
              <a:t>Convoca </a:t>
            </a:r>
            <a:r>
              <a:rPr lang="es-CO" sz="2300" dirty="0"/>
              <a:t>de manera responsable a todas las partes en un </a:t>
            </a:r>
            <a:r>
              <a:rPr lang="es-CO" sz="2300" dirty="0" smtClean="0"/>
              <a:t>sentido democrático </a:t>
            </a:r>
            <a:r>
              <a:rPr lang="es-CO" sz="2300" dirty="0"/>
              <a:t>y fomenta la </a:t>
            </a:r>
            <a:r>
              <a:rPr lang="es-CO" sz="2300" dirty="0" smtClean="0"/>
              <a:t>autoevaluación.</a:t>
            </a:r>
            <a:endParaRPr lang="es-CO" sz="2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77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484784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latin typeface="Arial" pitchFamily="34" charset="0"/>
                <a:cs typeface="Arial" pitchFamily="34" charset="0"/>
              </a:rPr>
              <a:t>Para elaborar pruebas escritas es necesario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identificar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los aprendizajes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esperados a evaluar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, el tipo y número de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preguntas o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reactivos proporcionales a la relevancia de los contenidos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CO" sz="2000" dirty="0">
              <a:latin typeface="Arial" pitchFamily="34" charset="0"/>
              <a:cs typeface="Arial" pitchFamily="34" charset="0"/>
            </a:endParaRPr>
          </a:p>
          <a:p>
            <a:r>
              <a:rPr lang="es-CO" sz="2000" dirty="0">
                <a:latin typeface="Arial" pitchFamily="34" charset="0"/>
                <a:cs typeface="Arial" pitchFamily="34" charset="0"/>
              </a:rPr>
              <a:t>Las pruebas escritas deben mostrar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CO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Objetividad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: entendida como la no intervención del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juicio personal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Validez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: que conduzca al logro del propósito de la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evaluación, es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decir, que cada pregunta mida lo que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debe evaluar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Confiabilidad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: grado de exactitud con que cada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pregunta mide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el aspecto que se desea evaluar.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Claridad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: instrucciones, preguntas y respuestas claras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y precisas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Asignación de un valor a cada pregunta o reactivo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 : La calificación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se obtiene a partir de la suma de los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valores de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las soluciones correctas.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02003" y="586857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1000" dirty="0"/>
              <a:t>(Las estrategias e instrumentos de evaluación desde un enfoque formativo: </a:t>
            </a:r>
            <a:r>
              <a:rPr lang="es-CO" sz="1000" dirty="0">
                <a:hlinkClick r:id="rId3"/>
              </a:rPr>
              <a:t>http://www.septlaxcala.gob.mx/primarias/anexos/Herramienta4.pdf</a:t>
            </a:r>
            <a:r>
              <a:rPr lang="es-CO" sz="10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348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1292886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CO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PORTAFOLIOS</a:t>
            </a:r>
            <a:endParaRPr lang="es-E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2060848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 portafolio es una colección del trabajo del estudiante que muestra lo que sabe pero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también lo que piensa y siente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Es más que una colección de trabajo organizado al azar que se pone en una carpeta: tiene un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y un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énfasis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y puede contener lo siguiente: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2900" indent="-536575" algn="just">
              <a:buAutoNum type="arabicPeriod"/>
            </a:pPr>
            <a:r>
              <a:rPr lang="es-CO" i="1" dirty="0">
                <a:latin typeface="Arial" panose="020B0604020202020204" pitchFamily="34" charset="0"/>
                <a:cs typeface="Arial" panose="020B0604020202020204" pitchFamily="34" charset="0"/>
              </a:rPr>
              <a:t>Una cubierta creativa.</a:t>
            </a:r>
          </a:p>
          <a:p>
            <a:pPr marL="1612900" indent="-536575" algn="just">
              <a:buAutoNum type="arabicPeriod"/>
            </a:pPr>
            <a:r>
              <a:rPr lang="es-CO" i="1" dirty="0">
                <a:latin typeface="Arial" panose="020B0604020202020204" pitchFamily="34" charset="0"/>
                <a:cs typeface="Arial" panose="020B0604020202020204" pitchFamily="34" charset="0"/>
              </a:rPr>
              <a:t>Una carta para el lector.</a:t>
            </a:r>
          </a:p>
          <a:p>
            <a:pPr marL="1612900" indent="-536575" algn="just">
              <a:buAutoNum type="arabicPeriod"/>
            </a:pPr>
            <a:r>
              <a:rPr lang="es-CO" i="1" dirty="0">
                <a:latin typeface="Arial" panose="020B0604020202020204" pitchFamily="34" charset="0"/>
                <a:cs typeface="Arial" panose="020B0604020202020204" pitchFamily="34" charset="0"/>
              </a:rPr>
              <a:t>Una tabla de contenido.</a:t>
            </a:r>
          </a:p>
          <a:p>
            <a:pPr marL="1612900" indent="-536575" algn="just">
              <a:buAutoNum type="arabicPeriod"/>
            </a:pPr>
            <a:r>
              <a:rPr lang="es-CO" i="1" dirty="0">
                <a:latin typeface="Arial" panose="020B0604020202020204" pitchFamily="34" charset="0"/>
                <a:cs typeface="Arial" panose="020B0604020202020204" pitchFamily="34" charset="0"/>
              </a:rPr>
              <a:t>Entre seis y siete artefactos creados por los estudiantes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612900" indent="-536575" algn="just">
              <a:buAutoNum type="arabicPeriod"/>
            </a:pPr>
            <a:r>
              <a:rPr lang="es-CO" i="1" dirty="0">
                <a:latin typeface="Arial" panose="020B0604020202020204" pitchFamily="34" charset="0"/>
                <a:cs typeface="Arial" panose="020B0604020202020204" pitchFamily="34" charset="0"/>
              </a:rPr>
              <a:t>Reflexiones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i="1" dirty="0">
                <a:latin typeface="Arial" panose="020B0604020202020204" pitchFamily="34" charset="0"/>
                <a:cs typeface="Arial" panose="020B0604020202020204" pitchFamily="34" charset="0"/>
              </a:rPr>
              <a:t>que muestren la introspección del estudiante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612900" indent="-536575" algn="just">
              <a:buAutoNum type="arabicPeriod"/>
            </a:pPr>
            <a:r>
              <a:rPr lang="es-CO" i="1" dirty="0">
                <a:latin typeface="Arial" panose="020B0604020202020204" pitchFamily="34" charset="0"/>
                <a:cs typeface="Arial" panose="020B0604020202020204" pitchFamily="34" charset="0"/>
              </a:rPr>
              <a:t>Auto-evaluación</a:t>
            </a:r>
          </a:p>
          <a:p>
            <a:pPr marL="1612900" indent="-536575" algn="just">
              <a:buAutoNum type="arabicPeriod"/>
            </a:pPr>
            <a:r>
              <a:rPr lang="es-CO" i="1" dirty="0">
                <a:latin typeface="Arial" panose="020B0604020202020204" pitchFamily="34" charset="0"/>
                <a:cs typeface="Arial" panose="020B0604020202020204" pitchFamily="34" charset="0"/>
              </a:rPr>
              <a:t>Página de establecimiento de </a:t>
            </a:r>
            <a:r>
              <a:rPr lang="es-CO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endParaRPr lang="es-CO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592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7544" y="1268760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CO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COMPROMISOS CDA</a:t>
            </a:r>
            <a:endParaRPr lang="es-E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1957545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Arial" pitchFamily="34" charset="0"/>
                <a:cs typeface="Arial" pitchFamily="34" charset="0"/>
              </a:rPr>
              <a:t>Con el proceso desarrollado en el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Establecimiento Educativo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durante la implementación del programa Todos a Aprender, la CDA junto con el tutor deben  construir un portafolio.</a:t>
            </a:r>
          </a:p>
          <a:p>
            <a:pPr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dirty="0" smtClean="0">
                <a:latin typeface="Arial" pitchFamily="34" charset="0"/>
                <a:cs typeface="Arial" pitchFamily="34" charset="0"/>
              </a:rPr>
              <a:t>Tengan en cuenta lo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siguiente:</a:t>
            </a:r>
            <a:endParaRPr lang="es-CO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i="1" dirty="0" smtClean="0">
                <a:latin typeface="Arial" pitchFamily="34" charset="0"/>
                <a:cs typeface="Arial" pitchFamily="34" charset="0"/>
              </a:rPr>
              <a:t>1. Una </a:t>
            </a:r>
            <a:r>
              <a:rPr lang="es-CO" i="1" dirty="0">
                <a:latin typeface="Arial" pitchFamily="34" charset="0"/>
                <a:cs typeface="Arial" pitchFamily="34" charset="0"/>
              </a:rPr>
              <a:t>cubierta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creativa.</a:t>
            </a:r>
          </a:p>
          <a:p>
            <a:pPr algn="just"/>
            <a:r>
              <a:rPr lang="es-CO" i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Una </a:t>
            </a:r>
            <a:r>
              <a:rPr lang="es-CO" i="1" dirty="0">
                <a:latin typeface="Arial" pitchFamily="34" charset="0"/>
                <a:cs typeface="Arial" pitchFamily="34" charset="0"/>
              </a:rPr>
              <a:t>carta para el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lector.</a:t>
            </a:r>
          </a:p>
          <a:p>
            <a:pPr algn="just"/>
            <a:r>
              <a:rPr lang="es-CO" i="1" dirty="0" smtClean="0">
                <a:latin typeface="Arial" pitchFamily="34" charset="0"/>
                <a:cs typeface="Arial" pitchFamily="34" charset="0"/>
              </a:rPr>
              <a:t>3. Una </a:t>
            </a:r>
            <a:r>
              <a:rPr lang="es-CO" i="1" dirty="0">
                <a:latin typeface="Arial" pitchFamily="34" charset="0"/>
                <a:cs typeface="Arial" pitchFamily="34" charset="0"/>
              </a:rPr>
              <a:t>tabla de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contenido.</a:t>
            </a:r>
          </a:p>
          <a:p>
            <a:pPr algn="just"/>
            <a:r>
              <a:rPr lang="es-CO" i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evidencias en relación a: Contextualización EE, planeaciones, observaciones realizadas, actas de compromisos y de reuniones,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etc.</a:t>
            </a:r>
          </a:p>
          <a:p>
            <a:pPr algn="just"/>
            <a:r>
              <a:rPr lang="es-CO" i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Reflexiones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entorno al proceso desarrollado relacionada con las bitácoras del docente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s-CO" i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Auto-evaluación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con  el proceso desarrollado por cada miembro del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CDA.</a:t>
            </a:r>
          </a:p>
          <a:p>
            <a:pPr algn="just"/>
            <a:r>
              <a:rPr lang="es-CO" i="1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Página </a:t>
            </a:r>
            <a:r>
              <a:rPr lang="es-CO" i="1" dirty="0">
                <a:latin typeface="Arial" pitchFamily="34" charset="0"/>
                <a:cs typeface="Arial" pitchFamily="34" charset="0"/>
              </a:rPr>
              <a:t>de establecimiento de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metas para el siguiente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año.</a:t>
            </a:r>
          </a:p>
          <a:p>
            <a:pPr algn="just"/>
            <a:r>
              <a:rPr lang="es-CO" i="1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es-CO" i="1" dirty="0" smtClean="0">
                <a:latin typeface="Arial" pitchFamily="34" charset="0"/>
                <a:cs typeface="Arial" pitchFamily="34" charset="0"/>
              </a:rPr>
              <a:t>Preguntas </a:t>
            </a:r>
            <a:r>
              <a:rPr lang="es-CO" i="1" dirty="0">
                <a:latin typeface="Arial" pitchFamily="34" charset="0"/>
                <a:cs typeface="Arial" pitchFamily="34" charset="0"/>
              </a:rPr>
              <a:t>para la audiencia</a:t>
            </a:r>
            <a:r>
              <a:rPr lang="es-CO" dirty="0">
                <a:latin typeface="Arial" pitchFamily="34" charset="0"/>
                <a:cs typeface="Arial" pitchFamily="34" charset="0"/>
              </a:rPr>
              <a:t>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(sugerencias para el año siguiente)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746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oogleusercontent.com/-Iq6M7Q5pwT8/UiSXEXuP-oI/AAAAAAAAAEY/5Ve0t9ORj-w/w712-h534-no/1091104_10151774351546649_47409056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3" y="2564904"/>
            <a:ext cx="3744417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9499" y="1393284"/>
            <a:ext cx="4584509" cy="76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CO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MOMENTO 1</a:t>
            </a:r>
          </a:p>
          <a:p>
            <a:pPr eaLnBrk="1" hangingPunct="1"/>
            <a:r>
              <a:rPr lang="es-CO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TALLER CDA</a:t>
            </a:r>
            <a:endParaRPr lang="es-E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2348880"/>
            <a:ext cx="51125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 smtClean="0">
                <a:latin typeface="Arial" pitchFamily="34" charset="0"/>
                <a:cs typeface="Arial" pitchFamily="34" charset="0"/>
              </a:rPr>
              <a:t>De acuerdo con lo expuesto:</a:t>
            </a:r>
          </a:p>
          <a:p>
            <a:endParaRPr lang="es-CO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Seleccionen un instrumento de evaluación.</a:t>
            </a:r>
          </a:p>
          <a:p>
            <a:pPr>
              <a:buFont typeface="Arial" pitchFamily="34" charset="0"/>
              <a:buChar char="•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De acuerdo a las características de cada uno presenten, una propuesta teniendo en cuenta la planeación desarrollada .</a:t>
            </a:r>
          </a:p>
          <a:p>
            <a:pPr>
              <a:buFont typeface="Arial" pitchFamily="34" charset="0"/>
              <a:buChar char="•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Socialicen el instrumento, corríjanlo y luego definan la puesta en práctica del instrumento.</a:t>
            </a:r>
          </a:p>
          <a:p>
            <a:pPr>
              <a:buFont typeface="Arial" pitchFamily="34" charset="0"/>
              <a:buChar char="•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Finalmente evalué el proceso con la CDA.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19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5227" y="1628800"/>
            <a:ext cx="4012717" cy="76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CO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MOMENTO 2</a:t>
            </a:r>
          </a:p>
          <a:p>
            <a:pPr eaLnBrk="1" hangingPunct="1"/>
            <a:r>
              <a:rPr lang="es-CO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TALLER CDA</a:t>
            </a:r>
            <a:endParaRPr lang="es-E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139952" y="1803859"/>
            <a:ext cx="50040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 smtClean="0">
                <a:latin typeface="Arial" pitchFamily="34" charset="0"/>
                <a:cs typeface="Arial" pitchFamily="34" charset="0"/>
              </a:rPr>
              <a:t>De acuerdo con los resultados del instrumento:</a:t>
            </a:r>
          </a:p>
          <a:p>
            <a:endParaRPr lang="es-CO" sz="2000" dirty="0">
              <a:latin typeface="Arial" pitchFamily="34" charset="0"/>
              <a:cs typeface="Arial" pitchFamily="34" charset="0"/>
            </a:endParaRPr>
          </a:p>
          <a:p>
            <a:r>
              <a:rPr lang="es-CO" sz="2000" dirty="0" smtClean="0">
                <a:latin typeface="Arial" pitchFamily="34" charset="0"/>
                <a:cs typeface="Arial" pitchFamily="34" charset="0"/>
              </a:rPr>
              <a:t>Identifique las debilidades que presentaron los estudiantes.</a:t>
            </a:r>
          </a:p>
          <a:p>
            <a:endParaRPr lang="es-CO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CO" sz="2000" dirty="0" smtClean="0">
                <a:latin typeface="Arial" pitchFamily="34" charset="0"/>
                <a:cs typeface="Arial" pitchFamily="34" charset="0"/>
              </a:rPr>
              <a:t>Proponga acciones de seguimiento en el proceso desarrollado.</a:t>
            </a:r>
          </a:p>
          <a:p>
            <a:endParaRPr lang="es-CO" sz="2000" dirty="0">
              <a:latin typeface="Arial" pitchFamily="34" charset="0"/>
              <a:cs typeface="Arial" pitchFamily="34" charset="0"/>
            </a:endParaRPr>
          </a:p>
          <a:p>
            <a:r>
              <a:rPr lang="es-CO" sz="2000" dirty="0" smtClean="0">
                <a:latin typeface="Arial" pitchFamily="34" charset="0"/>
                <a:cs typeface="Arial" pitchFamily="34" charset="0"/>
              </a:rPr>
              <a:t>Entregue un plan de apoyo a los estudiantes.</a:t>
            </a:r>
          </a:p>
          <a:p>
            <a:endParaRPr lang="es-CO" sz="2000" dirty="0">
              <a:latin typeface="Arial" pitchFamily="34" charset="0"/>
              <a:cs typeface="Arial" pitchFamily="34" charset="0"/>
            </a:endParaRPr>
          </a:p>
          <a:p>
            <a:r>
              <a:rPr lang="es-CO" sz="2000" dirty="0" smtClean="0">
                <a:latin typeface="Arial" pitchFamily="34" charset="0"/>
                <a:cs typeface="Arial" pitchFamily="34" charset="0"/>
              </a:rPr>
              <a:t>Finalmente evalué el proceso con la CDA.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lh4.googleusercontent.com/-d_zC2gZSI8k/UiSXDX4_LUI/AAAAAAAAAEE/zwhDCNnL9e4/w712-h534-no/1234009_10201784891321021_80320519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9" y="2852936"/>
            <a:ext cx="3525656" cy="2644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1082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87691" y="1268760"/>
            <a:ext cx="5952661" cy="76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CO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EJEMPLO PLAN DE APOYO</a:t>
            </a:r>
            <a:endParaRPr lang="es-E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0788871"/>
              </p:ext>
            </p:extLst>
          </p:nvPr>
        </p:nvGraphicFramePr>
        <p:xfrm>
          <a:off x="179512" y="3645024"/>
          <a:ext cx="8856984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18"/>
                <a:gridCol w="911042"/>
                <a:gridCol w="1205428"/>
                <a:gridCol w="999444"/>
                <a:gridCol w="1144749"/>
                <a:gridCol w="926790"/>
                <a:gridCol w="980173"/>
                <a:gridCol w="1008112"/>
                <a:gridCol w="1152128"/>
              </a:tblGrid>
              <a:tr h="748230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FECHA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DESEMPEÑO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/>
                        <a:t>ESTUDIANTE</a:t>
                      </a:r>
                    </a:p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DIFICULTAD QUE PRESENTA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ACTIVIDADES PROPUESTAS DESDE EL MATERIAL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ACTIVIDADES EXTRAS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FECHA DE SEGUIMIENTO 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COMPROMISO</a:t>
                      </a:r>
                      <a:r>
                        <a:rPr lang="es-CO" sz="1000" baseline="0" dirty="0" smtClean="0"/>
                        <a:t> DEL ESTUDIANTE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COMPROMISO DEL PADRE/MADRE</a:t>
                      </a:r>
                      <a:endParaRPr lang="es-CO" sz="1000" dirty="0"/>
                    </a:p>
                  </a:txBody>
                  <a:tcPr/>
                </a:tc>
              </a:tr>
              <a:tr h="372264"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</a:tr>
              <a:tr h="307421"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</a:tr>
              <a:tr h="400063"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</a:tr>
              <a:tr h="260254"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560" y="2420888"/>
            <a:ext cx="5952661" cy="76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EE________________ SEDE:_____________</a:t>
            </a:r>
          </a:p>
          <a:p>
            <a:pPr algn="l" eaLnBrk="1" hangingPunct="1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ÁREA:_____________</a:t>
            </a:r>
          </a:p>
          <a:p>
            <a:pPr algn="l" eaLnBrk="1" hangingPunct="1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Grado:____________</a:t>
            </a:r>
            <a:endPara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342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3 Marcador de contenido"/>
          <p:cNvSpPr>
            <a:spLocks noGrp="1"/>
          </p:cNvSpPr>
          <p:nvPr>
            <p:ph type="body" idx="1"/>
          </p:nvPr>
        </p:nvSpPr>
        <p:spPr bwMode="auto">
          <a:xfrm>
            <a:off x="242005" y="1484784"/>
            <a:ext cx="8650475" cy="3951287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s-CO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¡GRACIAS POR SU ATENCIÓN!</a:t>
            </a:r>
          </a:p>
          <a:p>
            <a:pPr algn="ctr">
              <a:buFontTx/>
              <a:buNone/>
            </a:pPr>
            <a:endParaRPr lang="es-CO" sz="5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</a:pPr>
            <a:endParaRPr lang="es-CO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</a:pPr>
            <a:endParaRPr lang="es-CO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</a:pPr>
            <a:r>
              <a:rPr lang="es-CO" sz="2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www.mineducacion.gov.co/todosaaprender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0988"/>
            <a:ext cx="3312368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7971" y="1331346"/>
            <a:ext cx="2808058" cy="648072"/>
          </a:xfrm>
        </p:spPr>
        <p:txBody>
          <a:bodyPr/>
          <a:lstStyle/>
          <a:p>
            <a:pPr eaLnBrk="1" hangingPunct="1"/>
            <a:r>
              <a:rPr lang="es-CO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endParaRPr lang="es-ES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0" y="2132856"/>
            <a:ext cx="93245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Bustamante, G., </a:t>
            </a:r>
            <a:r>
              <a:rPr lang="es-CO" sz="1400" dirty="0" err="1">
                <a:latin typeface="Arial" panose="020B0604020202020204" pitchFamily="34" charset="0"/>
                <a:cs typeface="Arial" panose="020B0604020202020204" pitchFamily="34" charset="0"/>
              </a:rPr>
              <a:t>Chiriví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, O. &amp; De Angarita, M. (2010). </a:t>
            </a:r>
            <a:r>
              <a:rPr lang="es-CO" sz="1400" i="1" dirty="0">
                <a:latin typeface="Arial" panose="020B0604020202020204" pitchFamily="34" charset="0"/>
                <a:cs typeface="Arial" panose="020B0604020202020204" pitchFamily="34" charset="0"/>
              </a:rPr>
              <a:t>Escuela nueva: Lenguaje: Fichas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. Ministerio de Educación Nacional: Bogotá, D.C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2425" indent="-352425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Bustamante, G., </a:t>
            </a:r>
            <a:r>
              <a:rPr lang="es-CO" sz="1400" dirty="0" err="1">
                <a:latin typeface="Arial" panose="020B0604020202020204" pitchFamily="34" charset="0"/>
                <a:cs typeface="Arial" panose="020B0604020202020204" pitchFamily="34" charset="0"/>
              </a:rPr>
              <a:t>Chiriví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, O. &amp; De Angarita, M. (2010). </a:t>
            </a:r>
            <a:r>
              <a:rPr lang="es-CO" sz="1400" i="1" dirty="0">
                <a:latin typeface="Arial" panose="020B0604020202020204" pitchFamily="34" charset="0"/>
                <a:cs typeface="Arial" panose="020B0604020202020204" pitchFamily="34" charset="0"/>
              </a:rPr>
              <a:t>Escuela nueva: Lenguaje, 3 grado: Segunda cartilla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. Ministerio de Educación Nacional: Bogotá, D.C.</a:t>
            </a:r>
          </a:p>
          <a:p>
            <a:pPr marL="352425" indent="-352425"/>
            <a:r>
              <a:rPr lang="es-C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Burke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K. (2009). </a:t>
            </a:r>
            <a:r>
              <a:rPr lang="es-CO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CO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es-CO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authentic</a:t>
            </a:r>
            <a:r>
              <a:rPr lang="es-CO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CO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Fifth</a:t>
            </a:r>
            <a:r>
              <a:rPr lang="es-CO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Thousand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Oaks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California, EEUU: </a:t>
            </a:r>
            <a:r>
              <a:rPr lang="es-C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Corwin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s-C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SAGE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2425" indent="-352425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Caricatura de evaluación.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(s.f.). [Imagen en línea]. Disponible en 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://2.bp.blogspot.com/-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H0h6qJjX_ag/TmUS9lSyBfI/AAAAAAAAAAQ/MTHQ-9Q7ODk/s1600/Testing_Cartoon-230mfyi.jpg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2425" indent="-352425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Foto de un docente de aula con estudiantes. (s.f.). [Imagen en línea]. Disponible en 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img.ehowcdn.com/article-new/ehow/images/a07/2f/h3/formative-assessment-tools-1.1-800x800.jpg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2425" indent="-352425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Proporción de responsabilidad para completar la tarea [Diagrama]. (s.f.) Disponible en 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educacion.idoneos.com/img.foros/290432.pjpeg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2425" indent="-352425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Taxonomía de Bloom. [Imagen en línea] (s.f.) Disponible en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francisca-apud.blogspot.com/2011/10/taxonomia-digital-de-bloom.html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52425" indent="-352425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Torres, B. &amp; Jiménez, J. (2010). </a:t>
            </a:r>
            <a:r>
              <a:rPr lang="es-CO" sz="1400" i="1" dirty="0">
                <a:latin typeface="Arial" panose="020B0604020202020204" pitchFamily="34" charset="0"/>
                <a:cs typeface="Arial" panose="020B0604020202020204" pitchFamily="34" charset="0"/>
              </a:rPr>
              <a:t>Competencias comunicativas 4: libro del estudiante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1400" dirty="0" err="1">
                <a:latin typeface="Arial" panose="020B0604020202020204" pitchFamily="34" charset="0"/>
                <a:cs typeface="Arial" panose="020B0604020202020204" pitchFamily="34" charset="0"/>
              </a:rPr>
              <a:t>Printer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 colombiana S.A.: Bogotá, D.C.</a:t>
            </a:r>
            <a:endParaRPr lang="es-E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2425" indent="-352425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Zona de desarrollo próximo. [Diagrama]. (s.f.) Disponible en 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http://1.bp.blogspot.com/-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omG7lyDw1xc/TpUtF8KSnJI/AAAAAAAAAXY/o2XlEFbUr74/s320/Zona%2Bde%2BDesarrollo%2BProximo.jpg</a:t>
            </a:r>
            <a:endParaRPr lang="es-ES_trad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52425"/>
            <a:r>
              <a:rPr lang="es-CO" sz="1400" dirty="0" smtClean="0"/>
              <a:t>Las </a:t>
            </a:r>
            <a:r>
              <a:rPr lang="es-CO" sz="1400" dirty="0"/>
              <a:t>estrategias e instrumentos de evaluación desde un enfoque formativo: </a:t>
            </a:r>
            <a:r>
              <a:rPr lang="es-CO" sz="1400" dirty="0">
                <a:hlinkClick r:id="rId9"/>
              </a:rPr>
              <a:t>http://www.septlaxcala.gob.mx/primarias/anexos/Herramienta4.pdf</a:t>
            </a:r>
            <a:r>
              <a:rPr lang="es-CO" sz="1400" dirty="0"/>
              <a:t>)</a:t>
            </a:r>
          </a:p>
          <a:p>
            <a:pPr marL="352425" indent="-352425"/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523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r>
              <a:rPr lang="es-CO" sz="3500" b="1" dirty="0" smtClean="0"/>
              <a:t>IMPLICACIONES</a:t>
            </a:r>
            <a:endParaRPr lang="es-CO" sz="35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7760" y="2276872"/>
            <a:ext cx="5741888" cy="341154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Tener </a:t>
            </a:r>
            <a:r>
              <a:rPr lang="es-CO" sz="2000" dirty="0"/>
              <a:t>una mirada más amplia sobre los sujetos y sus </a:t>
            </a:r>
            <a:r>
              <a:rPr lang="es-CO" sz="2000" dirty="0" smtClean="0"/>
              <a:t>procesos</a:t>
            </a:r>
            <a:endParaRPr lang="es-CO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Tener en </a:t>
            </a:r>
            <a:r>
              <a:rPr lang="es-CO" sz="2000" dirty="0"/>
              <a:t>cuenta los contextos, las diferencias </a:t>
            </a:r>
            <a:r>
              <a:rPr lang="es-CO" sz="2000" dirty="0" smtClean="0"/>
              <a:t>culturales y </a:t>
            </a:r>
            <a:r>
              <a:rPr lang="es-CO" sz="2000" dirty="0"/>
              <a:t>los ritmos de aprendizaje, entre otros. </a:t>
            </a:r>
            <a:endParaRPr lang="es-CO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Incorporación de diferentes métodos</a:t>
            </a:r>
            <a:r>
              <a:rPr lang="es-CO" sz="2000" dirty="0"/>
              <a:t>, técnicas e instrumentos para evaluar y </a:t>
            </a:r>
            <a:r>
              <a:rPr lang="es-CO" sz="2000" dirty="0" smtClean="0"/>
              <a:t>toma de decisiones  responsables y consientes  de </a:t>
            </a:r>
            <a:r>
              <a:rPr lang="es-CO" sz="2000" dirty="0"/>
              <a:t>aquellas </a:t>
            </a:r>
            <a:r>
              <a:rPr lang="es-CO" sz="2000" dirty="0" smtClean="0"/>
              <a:t>que se </a:t>
            </a:r>
            <a:r>
              <a:rPr lang="es-CO" sz="2000" dirty="0"/>
              <a:t>refieren al aula</a:t>
            </a:r>
            <a:r>
              <a:rPr lang="es-CO" sz="2000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/>
              <a:t>La evaluación </a:t>
            </a:r>
            <a:r>
              <a:rPr lang="es-CO" sz="2000" dirty="0" smtClean="0"/>
              <a:t>debe adelantarse </a:t>
            </a:r>
            <a:r>
              <a:rPr lang="es-CO" sz="2000" dirty="0"/>
              <a:t>de </a:t>
            </a:r>
            <a:r>
              <a:rPr lang="es-CO" sz="2000" dirty="0" smtClean="0"/>
              <a:t>manera permanente</a:t>
            </a:r>
            <a:r>
              <a:rPr lang="es-CO" sz="2000" dirty="0"/>
              <a:t> </a:t>
            </a:r>
            <a:r>
              <a:rPr lang="es-CO" sz="2000" dirty="0" smtClean="0"/>
              <a:t>y </a:t>
            </a:r>
            <a:r>
              <a:rPr lang="es-CO" sz="2000" dirty="0"/>
              <a:t>por ello es </a:t>
            </a:r>
            <a:r>
              <a:rPr lang="es-CO" sz="2000" dirty="0" smtClean="0"/>
              <a:t>necesario “inventar</a:t>
            </a:r>
            <a:r>
              <a:rPr lang="es-CO" sz="2000" dirty="0"/>
              <a:t>” </a:t>
            </a:r>
            <a:r>
              <a:rPr lang="es-CO" sz="2000" dirty="0" smtClean="0"/>
              <a:t>o contar </a:t>
            </a:r>
            <a:r>
              <a:rPr lang="es-CO" sz="2000" dirty="0"/>
              <a:t>con </a:t>
            </a:r>
            <a:r>
              <a:rPr lang="es-CO" sz="2000" dirty="0" smtClean="0"/>
              <a:t>diversas estrategias</a:t>
            </a:r>
            <a:r>
              <a:rPr lang="es-CO" sz="2000" b="1" dirty="0" smtClean="0"/>
              <a:t>.</a:t>
            </a:r>
            <a:endParaRPr lang="es-CO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0928"/>
            <a:ext cx="3101955" cy="2315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28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980728"/>
            <a:ext cx="8229600" cy="1143000"/>
          </a:xfrm>
        </p:spPr>
        <p:txBody>
          <a:bodyPr/>
          <a:lstStyle/>
          <a:p>
            <a:r>
              <a:rPr lang="es-CO" sz="3500" b="1" dirty="0" smtClean="0"/>
              <a:t>DESDE EL DECRETO 1290</a:t>
            </a:r>
            <a:endParaRPr lang="es-CO" sz="35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033681"/>
            <a:ext cx="6480720" cy="3771583"/>
          </a:xfrm>
        </p:spPr>
        <p:txBody>
          <a:bodyPr/>
          <a:lstStyle/>
          <a:p>
            <a:pPr algn="just"/>
            <a:r>
              <a:rPr lang="es-CO" sz="2000" dirty="0" smtClean="0"/>
              <a:t>La </a:t>
            </a:r>
            <a:r>
              <a:rPr lang="es-CO" sz="2000" dirty="0"/>
              <a:t>evaluación del </a:t>
            </a:r>
            <a:r>
              <a:rPr lang="es-CO" sz="2000" dirty="0" smtClean="0"/>
              <a:t>aprendizaje de </a:t>
            </a:r>
            <a:r>
              <a:rPr lang="es-CO" sz="2000" dirty="0"/>
              <a:t>los estudiantes debe: </a:t>
            </a:r>
            <a:r>
              <a:rPr lang="es-CO" sz="2000" b="1" dirty="0"/>
              <a:t>identificar las características </a:t>
            </a:r>
            <a:r>
              <a:rPr lang="es-CO" sz="2000" b="1" dirty="0" smtClean="0"/>
              <a:t>personales, intereses</a:t>
            </a:r>
            <a:r>
              <a:rPr lang="es-CO" sz="2000" b="1" dirty="0"/>
              <a:t>, ritmos de desarrollo y estilos de aprendizaje</a:t>
            </a:r>
            <a:r>
              <a:rPr lang="es-CO" sz="2000" dirty="0"/>
              <a:t> para valorar </a:t>
            </a:r>
            <a:r>
              <a:rPr lang="es-CO" sz="2000" dirty="0" smtClean="0"/>
              <a:t>sus actitudes, conocimientos y habilidades.</a:t>
            </a:r>
          </a:p>
          <a:p>
            <a:pPr algn="just"/>
            <a:r>
              <a:rPr lang="es-CO" sz="2000" dirty="0" smtClean="0"/>
              <a:t>Proporcionar </a:t>
            </a:r>
            <a:r>
              <a:rPr lang="es-CO" sz="2000" b="1" dirty="0"/>
              <a:t>información básica para consolidar o </a:t>
            </a:r>
            <a:r>
              <a:rPr lang="es-CO" sz="2000" b="1" dirty="0" smtClean="0"/>
              <a:t>reorientar los </a:t>
            </a:r>
            <a:r>
              <a:rPr lang="es-CO" sz="2000" b="1" dirty="0"/>
              <a:t>procesos educativos relacionados con el desarrollo integral del </a:t>
            </a:r>
            <a:r>
              <a:rPr lang="es-CO" sz="2000" b="1" dirty="0" smtClean="0"/>
              <a:t>estudiante</a:t>
            </a:r>
            <a:r>
              <a:rPr lang="es-CO" sz="2000" dirty="0" smtClean="0"/>
              <a:t>;</a:t>
            </a:r>
          </a:p>
          <a:p>
            <a:pPr algn="just"/>
            <a:r>
              <a:rPr lang="es-CO" sz="2000" dirty="0" smtClean="0"/>
              <a:t>Suministrar </a:t>
            </a:r>
            <a:r>
              <a:rPr lang="es-CO" sz="2000" dirty="0"/>
              <a:t>información que permita implementar </a:t>
            </a:r>
            <a:r>
              <a:rPr lang="es-CO" sz="2000" b="1" dirty="0" smtClean="0"/>
              <a:t>estrategias pedagógicas </a:t>
            </a:r>
            <a:r>
              <a:rPr lang="es-CO" sz="2000" b="1" dirty="0"/>
              <a:t>para apoyar a los que presenten debilidades o </a:t>
            </a:r>
            <a:r>
              <a:rPr lang="es-CO" sz="2000" b="1" dirty="0" smtClean="0"/>
              <a:t>desempeños </a:t>
            </a:r>
            <a:r>
              <a:rPr lang="es-CO" sz="2000" dirty="0" smtClean="0"/>
              <a:t>superiores </a:t>
            </a:r>
            <a:r>
              <a:rPr lang="es-CO" sz="2000" dirty="0"/>
              <a:t>en su proceso formativo; </a:t>
            </a:r>
            <a:endParaRPr lang="es-CO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2204864"/>
            <a:ext cx="2376264" cy="30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82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980728"/>
            <a:ext cx="8229600" cy="1143000"/>
          </a:xfrm>
        </p:spPr>
        <p:txBody>
          <a:bodyPr/>
          <a:lstStyle/>
          <a:p>
            <a:r>
              <a:rPr lang="es-CO" sz="3500" b="1" dirty="0" smtClean="0"/>
              <a:t>DESDE EL DECRETO 1290</a:t>
            </a:r>
            <a:endParaRPr lang="es-CO" sz="35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033681"/>
            <a:ext cx="6480720" cy="3771583"/>
          </a:xfrm>
        </p:spPr>
        <p:txBody>
          <a:bodyPr/>
          <a:lstStyle/>
          <a:p>
            <a:pPr algn="just"/>
            <a:endParaRPr lang="es-CO" sz="2000" dirty="0" smtClean="0"/>
          </a:p>
          <a:p>
            <a:pPr algn="just"/>
            <a:r>
              <a:rPr lang="es-CO" sz="2000" dirty="0" smtClean="0"/>
              <a:t>Aportar </a:t>
            </a:r>
            <a:r>
              <a:rPr lang="es-CO" sz="2000" dirty="0"/>
              <a:t>información para </a:t>
            </a:r>
            <a:r>
              <a:rPr lang="es-CO" sz="2000" dirty="0" smtClean="0"/>
              <a:t>el ajuste </a:t>
            </a:r>
            <a:r>
              <a:rPr lang="es-CO" sz="2000" dirty="0"/>
              <a:t>e implementación del plan de mejoramiento institucional; y </a:t>
            </a:r>
            <a:r>
              <a:rPr lang="es-CO" sz="2000" dirty="0" smtClean="0"/>
              <a:t>por supuesto</a:t>
            </a:r>
            <a:r>
              <a:rPr lang="es-CO" sz="2000" dirty="0"/>
              <a:t>, determinar la promoción al grado siguiente</a:t>
            </a:r>
            <a:r>
              <a:rPr lang="es-CO" sz="2000" dirty="0" smtClean="0"/>
              <a:t>.</a:t>
            </a:r>
          </a:p>
          <a:p>
            <a:pPr algn="just"/>
            <a:r>
              <a:rPr lang="es-CO" sz="2000" dirty="0" smtClean="0"/>
              <a:t>La evaluación debe permitir que los estudiantes </a:t>
            </a:r>
            <a:r>
              <a:rPr lang="es-CO" sz="2000" b="1" dirty="0" smtClean="0"/>
              <a:t>pongan en práctica sus conocimientos, defiendan sus ideas, expongan sus razones, saberes, dudas, ignorancias e inseguridades con la intención de superarlas</a:t>
            </a:r>
            <a:r>
              <a:rPr lang="es-CO" sz="2000" dirty="0" smtClean="0"/>
              <a:t>.</a:t>
            </a:r>
          </a:p>
          <a:p>
            <a:pPr algn="just"/>
            <a:endParaRPr lang="es-CO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2204864"/>
            <a:ext cx="2376264" cy="30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82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r>
              <a:rPr lang="es-CO" sz="3500" b="1" dirty="0" smtClean="0"/>
              <a:t>EL SIE DESDE EL DECRETO 1290</a:t>
            </a:r>
            <a:endParaRPr lang="es-CO" sz="35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411543"/>
          </a:xfrm>
        </p:spPr>
        <p:txBody>
          <a:bodyPr/>
          <a:lstStyle/>
          <a:p>
            <a:pPr marL="0" indent="0" algn="just">
              <a:buNone/>
            </a:pPr>
            <a:r>
              <a:rPr lang="es-CO" sz="2000" dirty="0"/>
              <a:t>El sistema </a:t>
            </a:r>
            <a:r>
              <a:rPr lang="es-CO" sz="2000" dirty="0" smtClean="0"/>
              <a:t>de evaluación debe expresar </a:t>
            </a:r>
            <a:r>
              <a:rPr lang="es-CO" sz="2000" dirty="0"/>
              <a:t>de </a:t>
            </a:r>
            <a:r>
              <a:rPr lang="es-CO" sz="2000" dirty="0" smtClean="0"/>
              <a:t>forma clara </a:t>
            </a:r>
            <a:r>
              <a:rPr lang="es-CO" sz="2000" dirty="0"/>
              <a:t>el avance </a:t>
            </a:r>
            <a:r>
              <a:rPr lang="es-CO" sz="2000" dirty="0" smtClean="0"/>
              <a:t>de los </a:t>
            </a:r>
            <a:r>
              <a:rPr lang="es-CO" sz="2000" dirty="0"/>
              <a:t>educandos </a:t>
            </a:r>
            <a:r>
              <a:rPr lang="es-CO" sz="2000" dirty="0" smtClean="0"/>
              <a:t>en su </a:t>
            </a:r>
            <a:r>
              <a:rPr lang="es-CO" sz="2000" dirty="0"/>
              <a:t>proceso </a:t>
            </a:r>
            <a:r>
              <a:rPr lang="es-CO" sz="2000" dirty="0" smtClean="0"/>
              <a:t>formativo, describiendo</a:t>
            </a:r>
            <a:r>
              <a:rPr lang="es-CO" sz="2000" dirty="0"/>
              <a:t> </a:t>
            </a:r>
            <a:r>
              <a:rPr lang="es-CO" sz="2000" dirty="0" smtClean="0"/>
              <a:t>y </a:t>
            </a:r>
            <a:r>
              <a:rPr lang="es-CO" sz="2000" dirty="0"/>
              <a:t>valorando </a:t>
            </a:r>
            <a:r>
              <a:rPr lang="es-CO" sz="2000" dirty="0" smtClean="0"/>
              <a:t>las fortalezas </a:t>
            </a:r>
            <a:r>
              <a:rPr lang="es-CO" sz="2000" dirty="0"/>
              <a:t>y </a:t>
            </a:r>
            <a:r>
              <a:rPr lang="es-CO" sz="2000" dirty="0" smtClean="0"/>
              <a:t>debilidades que ellos vayan </a:t>
            </a:r>
            <a:r>
              <a:rPr lang="es-CO" sz="2000" dirty="0"/>
              <a:t>registrando.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755576" y="4077072"/>
            <a:ext cx="8229600" cy="341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CO" sz="2400" dirty="0" smtClean="0"/>
              <a:t>Desempeño Superior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dirty="0" smtClean="0"/>
              <a:t>Desempeño Alto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dirty="0" smtClean="0"/>
              <a:t>Desempeño Básico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dirty="0" smtClean="0"/>
              <a:t>Desempeño Bajo</a:t>
            </a:r>
            <a:endParaRPr lang="es-CO" sz="2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-2001416" y="321297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400" dirty="0" smtClean="0"/>
              <a:t>ESCALA NACIONAL</a:t>
            </a:r>
            <a:endParaRPr lang="es-CO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43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es-CO" sz="3200" b="1" dirty="0" smtClean="0"/>
              <a:t>DEBE CONTENER</a:t>
            </a:r>
            <a:endParaRPr lang="es-CO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33681"/>
            <a:ext cx="8424937" cy="362756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1900" dirty="0" smtClean="0">
                <a:latin typeface="+mj-lt"/>
              </a:rPr>
              <a:t>Escala valorativa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1900" dirty="0">
                <a:latin typeface="+mj-lt"/>
              </a:rPr>
              <a:t>Estrategias de apoyo para la superación de las debilidades de </a:t>
            </a:r>
            <a:r>
              <a:rPr lang="es-CO" sz="1900" dirty="0" smtClean="0">
                <a:latin typeface="+mj-lt"/>
              </a:rPr>
              <a:t>los estudiantes </a:t>
            </a:r>
            <a:r>
              <a:rPr lang="es-CO" sz="1900" dirty="0">
                <a:latin typeface="+mj-lt"/>
              </a:rPr>
              <a:t>o para la motivación a estudiantes con </a:t>
            </a:r>
            <a:r>
              <a:rPr lang="es-CO" sz="1900" dirty="0" smtClean="0">
                <a:latin typeface="+mj-lt"/>
              </a:rPr>
              <a:t>desempeños superiores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1900" dirty="0" smtClean="0">
                <a:latin typeface="+mj-lt"/>
              </a:rPr>
              <a:t>Cuando </a:t>
            </a:r>
            <a:r>
              <a:rPr lang="es-CO" sz="1900" dirty="0">
                <a:latin typeface="+mj-lt"/>
              </a:rPr>
              <a:t>se </a:t>
            </a:r>
            <a:r>
              <a:rPr lang="es-CO" sz="1900" dirty="0" smtClean="0">
                <a:latin typeface="+mj-lt"/>
              </a:rPr>
              <a:t>presentan dificultades por los </a:t>
            </a:r>
            <a:r>
              <a:rPr lang="es-CO" sz="1900" dirty="0">
                <a:latin typeface="+mj-lt"/>
              </a:rPr>
              <a:t>bajos </a:t>
            </a:r>
            <a:r>
              <a:rPr lang="es-CO" sz="1900" dirty="0" smtClean="0">
                <a:latin typeface="+mj-lt"/>
              </a:rPr>
              <a:t>niveles de </a:t>
            </a:r>
            <a:r>
              <a:rPr lang="es-CO" sz="1900" dirty="0">
                <a:latin typeface="+mj-lt"/>
              </a:rPr>
              <a:t>desempeño, </a:t>
            </a:r>
            <a:r>
              <a:rPr lang="es-CO" sz="1900" dirty="0" smtClean="0">
                <a:latin typeface="+mj-lt"/>
              </a:rPr>
              <a:t>es obligatorio </a:t>
            </a:r>
            <a:r>
              <a:rPr lang="es-CO" sz="1900" dirty="0">
                <a:latin typeface="+mj-lt"/>
              </a:rPr>
              <a:t>que </a:t>
            </a:r>
            <a:r>
              <a:rPr lang="es-CO" sz="1900" dirty="0" smtClean="0">
                <a:latin typeface="+mj-lt"/>
              </a:rPr>
              <a:t>en el establecimiento se implementen actividades </a:t>
            </a:r>
            <a:r>
              <a:rPr lang="es-CO" sz="1900" dirty="0">
                <a:latin typeface="+mj-lt"/>
              </a:rPr>
              <a:t>de </a:t>
            </a:r>
            <a:r>
              <a:rPr lang="es-CO" sz="1900" dirty="0" smtClean="0">
                <a:latin typeface="+mj-lt"/>
              </a:rPr>
              <a:t>apoyo durante </a:t>
            </a:r>
            <a:r>
              <a:rPr lang="es-CO" sz="1900" dirty="0">
                <a:latin typeface="+mj-lt"/>
              </a:rPr>
              <a:t>todo </a:t>
            </a:r>
            <a:r>
              <a:rPr lang="es-CO" sz="1900" dirty="0" smtClean="0">
                <a:latin typeface="+mj-lt"/>
              </a:rPr>
              <a:t>el año </a:t>
            </a:r>
            <a:r>
              <a:rPr lang="es-CO" sz="1900" dirty="0" smtClean="0">
                <a:latin typeface="+mj-lt"/>
              </a:rPr>
              <a:t>escolar.</a:t>
            </a:r>
            <a:endParaRPr lang="es-CO" sz="1900" dirty="0" smtClean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1900" dirty="0" smtClean="0">
                <a:latin typeface="+mj-lt"/>
              </a:rPr>
              <a:t>El sistema institucional de evaluación, debe contemplar  estrategias para resolver las situaciones que se presenten con el cambio de norma.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1900" dirty="0" smtClean="0">
                <a:latin typeface="+mj-lt"/>
              </a:rPr>
              <a:t>El </a:t>
            </a:r>
            <a:r>
              <a:rPr lang="es-CO" sz="1900" dirty="0">
                <a:latin typeface="+mj-lt"/>
              </a:rPr>
              <a:t>establecimiento educativo y en especial el docente debe generar estrategias especiales e innovadoras, como trabajos en el aula, explicaciones adicionales, actividades colaborativas, trabajos de consulta y tareas de refuerzo en el hogar, con una vinculación activa de los padres, para llevar a buen término el proceso educativo</a:t>
            </a:r>
          </a:p>
          <a:p>
            <a:pPr algn="just"/>
            <a:endParaRPr lang="es-CO" sz="2000" dirty="0"/>
          </a:p>
          <a:p>
            <a:pPr algn="just"/>
            <a:endParaRPr lang="es-CO" sz="2000" dirty="0" smtClean="0">
              <a:latin typeface="+mj-lt"/>
            </a:endParaRPr>
          </a:p>
          <a:p>
            <a:pPr algn="just"/>
            <a:endParaRPr lang="es-CO" sz="2000" b="1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67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556792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 smtClean="0"/>
              <a:t>Competencias: </a:t>
            </a:r>
            <a:r>
              <a:rPr lang="es-CO" sz="2000" dirty="0" smtClean="0"/>
              <a:t>Se </a:t>
            </a:r>
            <a:r>
              <a:rPr lang="es-CO" sz="2000" dirty="0"/>
              <a:t>refieren a un conjunto de conocimientos, habilidades, actitudes, comprensiones y </a:t>
            </a:r>
            <a:r>
              <a:rPr lang="es-CO" sz="2000" dirty="0" smtClean="0"/>
              <a:t>disposiciones </a:t>
            </a:r>
            <a:r>
              <a:rPr lang="es-CO" sz="2000" dirty="0"/>
              <a:t>cognitivas, meta-cognitivas, socio-afectivas y psicomotoras. Están apropiadamente relacionadas entre sí para facilitar el desempeño flexible, eficaz y con sentido, de una actividad o de cierto tipo </a:t>
            </a:r>
            <a:r>
              <a:rPr lang="es-CO" sz="2000" dirty="0" smtClean="0"/>
              <a:t>de </a:t>
            </a:r>
            <a:r>
              <a:rPr lang="es-CO" sz="2000" dirty="0"/>
              <a:t>tareas en contextos relativamente nuevos y </a:t>
            </a:r>
            <a:r>
              <a:rPr lang="es-CO" sz="2000" dirty="0" smtClean="0"/>
              <a:t>retadores.</a:t>
            </a:r>
            <a:endParaRPr lang="es-CO" sz="2000" dirty="0"/>
          </a:p>
        </p:txBody>
      </p:sp>
      <p:sp>
        <p:nvSpPr>
          <p:cNvPr id="3" name="2 Rectángulo"/>
          <p:cNvSpPr/>
          <p:nvPr/>
        </p:nvSpPr>
        <p:spPr>
          <a:xfrm>
            <a:off x="539551" y="3757194"/>
            <a:ext cx="82089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 smtClean="0"/>
              <a:t>Desempeños: </a:t>
            </a:r>
            <a:r>
              <a:rPr lang="es-CO" sz="2000" dirty="0" smtClean="0"/>
              <a:t>Son </a:t>
            </a:r>
            <a:r>
              <a:rPr lang="es-CO" sz="2000" dirty="0"/>
              <a:t>señales o pistas que ayudan al docente a valorar la competencia en sus estudiantes. </a:t>
            </a:r>
            <a:r>
              <a:rPr lang="es-CO" sz="2000" dirty="0" smtClean="0"/>
              <a:t>Contienen </a:t>
            </a:r>
            <a:r>
              <a:rPr lang="es-CO" sz="2000" dirty="0"/>
              <a:t>elementos, conocimientos, acciones, destrezas o actitudes deseables para alcanzar la competencia propuesta. Es así como una competencia se hace evidente y se concreta en niveles de desempeño que le permiten al maestro identificar el avance que un estudiante ha alcanzado en un momento </a:t>
            </a:r>
            <a:r>
              <a:rPr lang="es-CO" sz="2000" dirty="0" smtClean="0"/>
              <a:t> determinado </a:t>
            </a:r>
            <a:r>
              <a:rPr lang="es-CO" sz="2000" dirty="0"/>
              <a:t>del recorrido escolar.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572000" y="602128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100" dirty="0">
                <a:hlinkClick r:id="rId2"/>
              </a:rPr>
              <a:t>http://www.mineducacion.gov.co/1621/articles-160915_archivo_pdf.pdf</a:t>
            </a:r>
            <a:endParaRPr lang="es-CO" sz="1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2" y="0"/>
            <a:ext cx="1871861" cy="11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40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5CInM9E.7UJ8eyZvPWQ"/>
</p:tagLst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NUEVA PLANTILLA ICFES (2)</Template>
  <TotalTime>7657</TotalTime>
  <Words>3143</Words>
  <Application>Microsoft Office PowerPoint</Application>
  <PresentationFormat>Carta (216 x 279 mm)</PresentationFormat>
  <Paragraphs>289</Paragraphs>
  <Slides>37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9" baseType="lpstr">
      <vt:lpstr>Diseño personalizado</vt:lpstr>
      <vt:lpstr>think-cell Slide</vt:lpstr>
      <vt:lpstr> EVALUACIÓN DE LOS APRENDIZAJES </vt:lpstr>
      <vt:lpstr>LA EVALUACIÓN EN EL AULA </vt:lpstr>
      <vt:lpstr>CARACTERÍSTICAS </vt:lpstr>
      <vt:lpstr>IMPLICACIONES</vt:lpstr>
      <vt:lpstr>DESDE EL DECRETO 1290</vt:lpstr>
      <vt:lpstr>DESDE EL DECRETO 1290</vt:lpstr>
      <vt:lpstr>EL SIE DESDE EL DECRETO 1290</vt:lpstr>
      <vt:lpstr>DEBE CONTENER</vt:lpstr>
      <vt:lpstr>Diapositiva 9</vt:lpstr>
      <vt:lpstr> BREVE REFLEXIÓN</vt:lpstr>
      <vt:lpstr>RESPONSABILIDAD, DEBERES Y DERECHOS FRENTE A LA EVALUACIÓN</vt:lpstr>
      <vt:lpstr>Diapositiva 12</vt:lpstr>
      <vt:lpstr>Diapositiva 13</vt:lpstr>
      <vt:lpstr>Diapositiva 14</vt:lpstr>
      <vt:lpstr>USO DE ESTÁNDARES  EN EVALUACIÓN</vt:lpstr>
      <vt:lpstr>Diapositiva 16</vt:lpstr>
      <vt:lpstr>INSTRUMENTOS DE EVALUACIÓN DESDE UN ENFOQUE FORMATIVO</vt:lpstr>
      <vt:lpstr>Diapositiva 18</vt:lpstr>
      <vt:lpstr>Diapositiva 19</vt:lpstr>
      <vt:lpstr>LISTAS DE VERIFICACIÓN</vt:lpstr>
      <vt:lpstr>LISTAS DE VERIFICACIÓN</vt:lpstr>
      <vt:lpstr>RÚBRICAS</vt:lpstr>
      <vt:lpstr>Diapositiva 23</vt:lpstr>
      <vt:lpstr>Diapositiva 24</vt:lpstr>
      <vt:lpstr>RÚBRICAS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REFERENCIAS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Isabel Fernandes</dc:creator>
  <cp:lastModifiedBy>Valued Acer Customer</cp:lastModifiedBy>
  <cp:revision>603</cp:revision>
  <dcterms:created xsi:type="dcterms:W3CDTF">2012-11-29T22:01:29Z</dcterms:created>
  <dcterms:modified xsi:type="dcterms:W3CDTF">2013-09-12T03:03:06Z</dcterms:modified>
</cp:coreProperties>
</file>